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93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94" r:id="rId20"/>
    <p:sldId id="295" r:id="rId21"/>
    <p:sldId id="296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7" r:id="rId40"/>
    <p:sldId id="292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9" autoAdjust="0"/>
    <p:restoredTop sz="86403" autoAdjust="0"/>
  </p:normalViewPr>
  <p:slideViewPr>
    <p:cSldViewPr>
      <p:cViewPr>
        <p:scale>
          <a:sx n="70" d="100"/>
          <a:sy n="70" d="100"/>
        </p:scale>
        <p:origin x="-408" y="-114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E3B5EC-B474-4B8D-817A-ABDADD70A987}" type="doc">
      <dgm:prSet loTypeId="urn:microsoft.com/office/officeart/2005/8/layout/hProcess9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593C0368-F0A5-43D1-9A38-3309ABC8C3C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91440" tIns="91440" rIns="91440" bIns="91440"/>
        <a:lstStyle/>
        <a:p>
          <a:pPr rtl="0"/>
          <a:r>
            <a:rPr lang="en-US" sz="2800" dirty="0" smtClean="0"/>
            <a:t>The </a:t>
          </a:r>
          <a:br>
            <a:rPr lang="en-US" sz="2800" dirty="0" smtClean="0"/>
          </a:br>
          <a:r>
            <a:rPr lang="en-US" sz="2800" dirty="0" smtClean="0"/>
            <a:t>factor-driven phase</a:t>
          </a:r>
          <a:endParaRPr lang="en-US" sz="2800" dirty="0"/>
        </a:p>
      </dgm:t>
    </dgm:pt>
    <dgm:pt modelId="{D6AC64B9-7046-4558-B113-9C352DC74451}" type="parTrans" cxnId="{5F517DA0-DD3A-4C0D-AA16-02170A9B811D}">
      <dgm:prSet/>
      <dgm:spPr/>
      <dgm:t>
        <a:bodyPr/>
        <a:lstStyle/>
        <a:p>
          <a:endParaRPr lang="en-US"/>
        </a:p>
      </dgm:t>
    </dgm:pt>
    <dgm:pt modelId="{7450EC50-0EF7-4B67-9B0A-244024A716BD}" type="sibTrans" cxnId="{5F517DA0-DD3A-4C0D-AA16-02170A9B811D}">
      <dgm:prSet/>
      <dgm:spPr/>
      <dgm:t>
        <a:bodyPr/>
        <a:lstStyle/>
        <a:p>
          <a:endParaRPr lang="en-US"/>
        </a:p>
      </dgm:t>
    </dgm:pt>
    <dgm:pt modelId="{75CD108C-7802-4DCB-A34F-7DD2B1BBFADC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91440" tIns="91440" rIns="91440" bIns="91440"/>
        <a:lstStyle/>
        <a:p>
          <a:pPr rtl="0"/>
          <a:r>
            <a:rPr lang="en-US" sz="2800" dirty="0" smtClean="0"/>
            <a:t>The efficiency-driven phase</a:t>
          </a:r>
          <a:endParaRPr lang="en-US" sz="2800" dirty="0"/>
        </a:p>
      </dgm:t>
    </dgm:pt>
    <dgm:pt modelId="{53EB31D5-48AD-4D0F-BCEA-FA9C5A1CBB26}" type="parTrans" cxnId="{39F33C51-1BC7-417C-A5E5-D3E99124B43B}">
      <dgm:prSet/>
      <dgm:spPr/>
      <dgm:t>
        <a:bodyPr/>
        <a:lstStyle/>
        <a:p>
          <a:endParaRPr lang="en-US"/>
        </a:p>
      </dgm:t>
    </dgm:pt>
    <dgm:pt modelId="{5A4B4FDC-5455-40B0-93AF-3D76B2409E9C}" type="sibTrans" cxnId="{39F33C51-1BC7-417C-A5E5-D3E99124B43B}">
      <dgm:prSet/>
      <dgm:spPr/>
      <dgm:t>
        <a:bodyPr/>
        <a:lstStyle/>
        <a:p>
          <a:endParaRPr lang="en-US"/>
        </a:p>
      </dgm:t>
    </dgm:pt>
    <dgm:pt modelId="{1C6FC2D7-9E57-4910-B7CC-21F71EB041B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91440" tIns="91440" rIns="91440" bIns="91440"/>
        <a:lstStyle/>
        <a:p>
          <a:pPr rtl="0"/>
          <a:r>
            <a:rPr lang="en-US" sz="2800" dirty="0" smtClean="0"/>
            <a:t>The innovation-driven phase</a:t>
          </a:r>
          <a:endParaRPr lang="en-US" sz="2800" dirty="0"/>
        </a:p>
      </dgm:t>
    </dgm:pt>
    <dgm:pt modelId="{D70CF859-8090-4FB3-9EFD-A654F4553081}" type="parTrans" cxnId="{D5805573-D588-4BE1-B0ED-870AA6A05E7D}">
      <dgm:prSet/>
      <dgm:spPr/>
      <dgm:t>
        <a:bodyPr/>
        <a:lstStyle/>
        <a:p>
          <a:endParaRPr lang="en-US"/>
        </a:p>
      </dgm:t>
    </dgm:pt>
    <dgm:pt modelId="{0F87A0BA-267D-4C91-A0B0-66DF46B1574E}" type="sibTrans" cxnId="{D5805573-D588-4BE1-B0ED-870AA6A05E7D}">
      <dgm:prSet/>
      <dgm:spPr/>
      <dgm:t>
        <a:bodyPr/>
        <a:lstStyle/>
        <a:p>
          <a:endParaRPr lang="en-US"/>
        </a:p>
      </dgm:t>
    </dgm:pt>
    <dgm:pt modelId="{FE8398C5-97B7-4C16-8252-C5BD3DF73161}" type="pres">
      <dgm:prSet presAssocID="{4CE3B5EC-B474-4B8D-817A-ABDADD70A98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43EB9B-CB56-4583-8AF5-3A33BDE4F332}" type="pres">
      <dgm:prSet presAssocID="{4CE3B5EC-B474-4B8D-817A-ABDADD70A987}" presName="arrow" presStyleLbl="bgShp" presStyleIdx="0" presStyleCnt="1"/>
      <dgm:spPr>
        <a:solidFill>
          <a:srgbClr val="0099CC"/>
        </a:solidFill>
        <a:ln w="57150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BCE468ED-8797-49E0-B431-14F7E5509555}" type="pres">
      <dgm:prSet presAssocID="{4CE3B5EC-B474-4B8D-817A-ABDADD70A987}" presName="linearProcess" presStyleCnt="0"/>
      <dgm:spPr/>
    </dgm:pt>
    <dgm:pt modelId="{67A06BA8-D965-48ED-B6E5-9A7D2E4C3A25}" type="pres">
      <dgm:prSet presAssocID="{593C0368-F0A5-43D1-9A38-3309ABC8C3C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1DB02-A253-4079-9B6A-018DEF8FA0BF}" type="pres">
      <dgm:prSet presAssocID="{7450EC50-0EF7-4B67-9B0A-244024A716BD}" presName="sibTrans" presStyleCnt="0"/>
      <dgm:spPr/>
    </dgm:pt>
    <dgm:pt modelId="{94DB279B-E02E-4F01-BDD6-22C15574A95B}" type="pres">
      <dgm:prSet presAssocID="{75CD108C-7802-4DCB-A34F-7DD2B1BBFADC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9BDA8B-FDE5-4D0F-B6BD-210DE6B0D351}" type="pres">
      <dgm:prSet presAssocID="{5A4B4FDC-5455-40B0-93AF-3D76B2409E9C}" presName="sibTrans" presStyleCnt="0"/>
      <dgm:spPr/>
    </dgm:pt>
    <dgm:pt modelId="{1B75A4F5-AF7F-4DA6-B949-401C2E200D4A}" type="pres">
      <dgm:prSet presAssocID="{1C6FC2D7-9E57-4910-B7CC-21F71EB041B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3FF34B-9C38-4451-B7F9-32036002C5A4}" type="presOf" srcId="{1C6FC2D7-9E57-4910-B7CC-21F71EB041B1}" destId="{1B75A4F5-AF7F-4DA6-B949-401C2E200D4A}" srcOrd="0" destOrd="0" presId="urn:microsoft.com/office/officeart/2005/8/layout/hProcess9"/>
    <dgm:cxn modelId="{39F33C51-1BC7-417C-A5E5-D3E99124B43B}" srcId="{4CE3B5EC-B474-4B8D-817A-ABDADD70A987}" destId="{75CD108C-7802-4DCB-A34F-7DD2B1BBFADC}" srcOrd="1" destOrd="0" parTransId="{53EB31D5-48AD-4D0F-BCEA-FA9C5A1CBB26}" sibTransId="{5A4B4FDC-5455-40B0-93AF-3D76B2409E9C}"/>
    <dgm:cxn modelId="{5F517DA0-DD3A-4C0D-AA16-02170A9B811D}" srcId="{4CE3B5EC-B474-4B8D-817A-ABDADD70A987}" destId="{593C0368-F0A5-43D1-9A38-3309ABC8C3C3}" srcOrd="0" destOrd="0" parTransId="{D6AC64B9-7046-4558-B113-9C352DC74451}" sibTransId="{7450EC50-0EF7-4B67-9B0A-244024A716BD}"/>
    <dgm:cxn modelId="{7BDB6C0C-629B-49C0-8C21-76F7EC2B8F66}" type="presOf" srcId="{75CD108C-7802-4DCB-A34F-7DD2B1BBFADC}" destId="{94DB279B-E02E-4F01-BDD6-22C15574A95B}" srcOrd="0" destOrd="0" presId="urn:microsoft.com/office/officeart/2005/8/layout/hProcess9"/>
    <dgm:cxn modelId="{D5805573-D588-4BE1-B0ED-870AA6A05E7D}" srcId="{4CE3B5EC-B474-4B8D-817A-ABDADD70A987}" destId="{1C6FC2D7-9E57-4910-B7CC-21F71EB041B1}" srcOrd="2" destOrd="0" parTransId="{D70CF859-8090-4FB3-9EFD-A654F4553081}" sibTransId="{0F87A0BA-267D-4C91-A0B0-66DF46B1574E}"/>
    <dgm:cxn modelId="{13F343A7-F5D3-4F9E-8DEB-433867B1060F}" type="presOf" srcId="{593C0368-F0A5-43D1-9A38-3309ABC8C3C3}" destId="{67A06BA8-D965-48ED-B6E5-9A7D2E4C3A25}" srcOrd="0" destOrd="0" presId="urn:microsoft.com/office/officeart/2005/8/layout/hProcess9"/>
    <dgm:cxn modelId="{6C1C59C1-B2FB-4399-9AE5-039D2DD8EF71}" type="presOf" srcId="{4CE3B5EC-B474-4B8D-817A-ABDADD70A987}" destId="{FE8398C5-97B7-4C16-8252-C5BD3DF73161}" srcOrd="0" destOrd="0" presId="urn:microsoft.com/office/officeart/2005/8/layout/hProcess9"/>
    <dgm:cxn modelId="{01563344-6F49-426A-9ECC-198318EB7BFC}" type="presParOf" srcId="{FE8398C5-97B7-4C16-8252-C5BD3DF73161}" destId="{9943EB9B-CB56-4583-8AF5-3A33BDE4F332}" srcOrd="0" destOrd="0" presId="urn:microsoft.com/office/officeart/2005/8/layout/hProcess9"/>
    <dgm:cxn modelId="{8F1CFF8F-304A-4B30-AA4A-A1A7E68575BA}" type="presParOf" srcId="{FE8398C5-97B7-4C16-8252-C5BD3DF73161}" destId="{BCE468ED-8797-49E0-B431-14F7E5509555}" srcOrd="1" destOrd="0" presId="urn:microsoft.com/office/officeart/2005/8/layout/hProcess9"/>
    <dgm:cxn modelId="{4278A4DA-17D8-4244-93B5-F849104FD00A}" type="presParOf" srcId="{BCE468ED-8797-49E0-B431-14F7E5509555}" destId="{67A06BA8-D965-48ED-B6E5-9A7D2E4C3A25}" srcOrd="0" destOrd="0" presId="urn:microsoft.com/office/officeart/2005/8/layout/hProcess9"/>
    <dgm:cxn modelId="{789B934C-87CC-46F7-8357-FCE180AF04A8}" type="presParOf" srcId="{BCE468ED-8797-49E0-B431-14F7E5509555}" destId="{C221DB02-A253-4079-9B6A-018DEF8FA0BF}" srcOrd="1" destOrd="0" presId="urn:microsoft.com/office/officeart/2005/8/layout/hProcess9"/>
    <dgm:cxn modelId="{4C78D682-3006-45A7-85AD-C9D30C589230}" type="presParOf" srcId="{BCE468ED-8797-49E0-B431-14F7E5509555}" destId="{94DB279B-E02E-4F01-BDD6-22C15574A95B}" srcOrd="2" destOrd="0" presId="urn:microsoft.com/office/officeart/2005/8/layout/hProcess9"/>
    <dgm:cxn modelId="{89878D8B-3F4C-4005-9BBE-F716D937E698}" type="presParOf" srcId="{BCE468ED-8797-49E0-B431-14F7E5509555}" destId="{F09BDA8B-FDE5-4D0F-B6BD-210DE6B0D351}" srcOrd="3" destOrd="0" presId="urn:microsoft.com/office/officeart/2005/8/layout/hProcess9"/>
    <dgm:cxn modelId="{63E4A71F-9660-4057-92F8-0D713D9637CB}" type="presParOf" srcId="{BCE468ED-8797-49E0-B431-14F7E5509555}" destId="{1B75A4F5-AF7F-4DA6-B949-401C2E200D4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3EB9B-CB56-4583-8AF5-3A33BDE4F332}">
      <dsp:nvSpPr>
        <dsp:cNvPr id="0" name=""/>
        <dsp:cNvSpPr/>
      </dsp:nvSpPr>
      <dsp:spPr>
        <a:xfrm>
          <a:off x="617219" y="0"/>
          <a:ext cx="6995160" cy="4724399"/>
        </a:xfrm>
        <a:prstGeom prst="rightArrow">
          <a:avLst/>
        </a:prstGeom>
        <a:solidFill>
          <a:srgbClr val="0099CC"/>
        </a:solidFill>
        <a:ln w="57150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06BA8-D965-48ED-B6E5-9A7D2E4C3A25}">
      <dsp:nvSpPr>
        <dsp:cNvPr id="0" name=""/>
        <dsp:cNvSpPr/>
      </dsp:nvSpPr>
      <dsp:spPr>
        <a:xfrm>
          <a:off x="0" y="1417319"/>
          <a:ext cx="2468880" cy="1889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The </a:t>
          </a:r>
          <a:br>
            <a:rPr lang="en-US" sz="2800" kern="1200" dirty="0" smtClean="0"/>
          </a:br>
          <a:r>
            <a:rPr lang="en-US" sz="2800" kern="1200" dirty="0" smtClean="0"/>
            <a:t>factor-driven phase</a:t>
          </a:r>
          <a:endParaRPr lang="en-US" sz="2800" kern="1200" dirty="0"/>
        </a:p>
      </dsp:txBody>
      <dsp:txXfrm>
        <a:off x="92250" y="1509569"/>
        <a:ext cx="2284380" cy="1705260"/>
      </dsp:txXfrm>
    </dsp:sp>
    <dsp:sp modelId="{94DB279B-E02E-4F01-BDD6-22C15574A95B}">
      <dsp:nvSpPr>
        <dsp:cNvPr id="0" name=""/>
        <dsp:cNvSpPr/>
      </dsp:nvSpPr>
      <dsp:spPr>
        <a:xfrm>
          <a:off x="2880359" y="1417319"/>
          <a:ext cx="2468880" cy="1889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The efficiency-driven phase</a:t>
          </a:r>
          <a:endParaRPr lang="en-US" sz="2800" kern="1200" dirty="0"/>
        </a:p>
      </dsp:txBody>
      <dsp:txXfrm>
        <a:off x="2972609" y="1509569"/>
        <a:ext cx="2284380" cy="1705260"/>
      </dsp:txXfrm>
    </dsp:sp>
    <dsp:sp modelId="{1B75A4F5-AF7F-4DA6-B949-401C2E200D4A}">
      <dsp:nvSpPr>
        <dsp:cNvPr id="0" name=""/>
        <dsp:cNvSpPr/>
      </dsp:nvSpPr>
      <dsp:spPr>
        <a:xfrm>
          <a:off x="5760720" y="1417319"/>
          <a:ext cx="2468880" cy="1889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The innovation-driven phase</a:t>
          </a:r>
          <a:endParaRPr lang="en-US" sz="2800" kern="1200" dirty="0"/>
        </a:p>
      </dsp:txBody>
      <dsp:txXfrm>
        <a:off x="5852970" y="1509569"/>
        <a:ext cx="2284380" cy="1705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1D0928-B9F2-4569-9FE6-28F7EA10838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F51590-8C3F-4A6B-AFE0-F0619AF841A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938E1-E032-4681-8C4A-D383B3DE0C4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16E084-FB5B-4A80-8D22-3FA556EB0587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13659-8D79-476F-A685-A3BF896FB644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6906E-931C-401C-8C43-C5E674CDB21A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01E5C6-32F8-42BE-80F0-C2375CED23B6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6906E-931C-401C-8C43-C5E674CDB21A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6906E-931C-401C-8C43-C5E674CDB21A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A8189-5948-43E1-AC0D-248CFD46D362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5DA76-FC09-49A0-B975-6DA68B89B0C4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61D107-3CA9-4145-9C67-7863E598EE27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39EE91-0B50-4E45-85F8-889EA2A93B79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4922CA-4E52-451D-A8E2-E76B1D0E9654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B63E10-022C-4BF0-9F28-3E3E0E5EF7E1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F6AFE5-3140-4770-A98A-E64685E7511C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11B7BC-0042-4BB4-B09D-07E08D11319C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C98331-B18A-49FA-9F6C-9990AC3B54B3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18DC4B-A133-421C-A10F-BBB69C54BA59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418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ADF58E-3415-41A1-A0C4-9C472140A3C3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425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D37F8E-EBBC-4BC2-B385-EA56496AADF5}" type="slidenum">
              <a:rPr lang="en-US"/>
              <a:pPr/>
              <a:t>34</a:t>
            </a:fld>
            <a:endParaRPr lang="en-US" dirty="0"/>
          </a:p>
        </p:txBody>
      </p:sp>
      <p:sp>
        <p:nvSpPr>
          <p:cNvPr id="422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645230-83AC-4C42-B6D0-43FCB1C1F9B7}" type="slidenum">
              <a:rPr lang="en-US"/>
              <a:pPr/>
              <a:t>35</a:t>
            </a:fld>
            <a:endParaRPr lang="en-US" dirty="0"/>
          </a:p>
        </p:txBody>
      </p:sp>
      <p:sp>
        <p:nvSpPr>
          <p:cNvPr id="420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F5D503-B880-4D70-842B-5DE770080FCC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4EEA6A-EFC2-485F-B7A3-BA9F7A2F89E1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408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79796E-3CAE-4ADE-AB76-C2A29469AD44}" type="slidenum">
              <a:rPr lang="en-US"/>
              <a:pPr/>
              <a:t>38</a:t>
            </a:fld>
            <a:endParaRPr lang="en-US" dirty="0"/>
          </a:p>
        </p:txBody>
      </p:sp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79796E-3CAE-4ADE-AB76-C2A29469AD44}" type="slidenum">
              <a:rPr lang="en-US"/>
              <a:pPr/>
              <a:t>39</a:t>
            </a:fld>
            <a:endParaRPr lang="en-US" dirty="0"/>
          </a:p>
        </p:txBody>
      </p:sp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97C26F-C197-43ED-9274-5D03250EAC4E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412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F91DA-750A-4864-AFD2-7A7325E20380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F825F1-FC7D-490B-A686-D68E6ED18172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D80758-61A5-45E5-9D70-AB83BB8E89AC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5E3685-6D9F-4D7A-9B8F-50F8D1164054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CB769-3506-427B-9A26-BF896D5A6297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B069AA-3BF5-4EC4-BEED-69945D3ED1F1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461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The Entrepreneurial </a:t>
            </a: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Mind-Set </a:t>
            </a: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in the 21st Century</a:t>
            </a: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0" y="3048000"/>
            <a:ext cx="3581400" cy="1815882"/>
          </a:xfrm>
        </p:spPr>
        <p:txBody>
          <a:bodyPr/>
          <a:lstStyle/>
          <a:p>
            <a:r>
              <a:rPr lang="en-US" dirty="0"/>
              <a:t>Entrepreneurship:  Evolutionary Development—Revolutionary Impact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Entrepreneurial Process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47675" y="1219200"/>
            <a:ext cx="8229600" cy="4572000"/>
          </a:xfrm>
        </p:spPr>
        <p:txBody>
          <a:bodyPr/>
          <a:lstStyle/>
          <a:p>
            <a:r>
              <a:rPr lang="en-US" dirty="0" smtClean="0"/>
              <a:t>Types of people involved with contemporary small businesses:</a:t>
            </a:r>
          </a:p>
          <a:p>
            <a:pPr lvl="1"/>
            <a:r>
              <a:rPr lang="en-US" dirty="0" smtClean="0"/>
              <a:t>The </a:t>
            </a:r>
            <a:r>
              <a:rPr lang="en-US" b="1" i="1" dirty="0" smtClean="0"/>
              <a:t>entrepreneur</a:t>
            </a:r>
            <a:r>
              <a:rPr lang="en-US" dirty="0" smtClean="0"/>
              <a:t> who invents a business that works without him or her.</a:t>
            </a:r>
          </a:p>
          <a:p>
            <a:pPr lvl="1"/>
            <a:r>
              <a:rPr lang="en-US" dirty="0" smtClean="0"/>
              <a:t>The </a:t>
            </a:r>
            <a:r>
              <a:rPr lang="en-US" b="1" i="1" dirty="0" smtClean="0"/>
              <a:t>manager</a:t>
            </a:r>
            <a:r>
              <a:rPr lang="en-US" dirty="0" smtClean="0"/>
              <a:t> who produces results through employees by developing and implementing effective systems and, by interacting with employees, enhances their self-esteem and ability to produce good results.</a:t>
            </a:r>
          </a:p>
          <a:p>
            <a:pPr lvl="1"/>
            <a:r>
              <a:rPr lang="en-US" dirty="0" smtClean="0"/>
              <a:t>The </a:t>
            </a:r>
            <a:r>
              <a:rPr lang="en-US" b="1" i="1" dirty="0" smtClean="0"/>
              <a:t>technician</a:t>
            </a:r>
            <a:r>
              <a:rPr lang="en-US" dirty="0" smtClean="0"/>
              <a:t> who performs specific tasks according to systems and standards management developed.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A066A2FD-288C-470D-A1B2-2086F2CEDC9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8033" y="6096000"/>
            <a:ext cx="77653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  <a:latin typeface="AdvOTf8c057a5.BI"/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Adapted from Michael E. Gerber, </a:t>
            </a:r>
            <a:r>
              <a:rPr lang="en-US" sz="800" i="1" dirty="0">
                <a:solidFill>
                  <a:srgbClr val="0099CC"/>
                </a:solidFill>
              </a:rPr>
              <a:t>The E-Myth Revisited: Why </a:t>
            </a:r>
            <a:r>
              <a:rPr lang="en-US" sz="800" i="1" dirty="0" smtClean="0">
                <a:solidFill>
                  <a:srgbClr val="0099CC"/>
                </a:solidFill>
              </a:rPr>
              <a:t>Most Businesses </a:t>
            </a:r>
            <a:r>
              <a:rPr lang="en-US" sz="800" i="1" dirty="0">
                <a:solidFill>
                  <a:srgbClr val="0099CC"/>
                </a:solidFill>
              </a:rPr>
              <a:t>Don’t Work and What to Do About It </a:t>
            </a:r>
            <a:r>
              <a:rPr lang="en-US" sz="800" dirty="0">
                <a:solidFill>
                  <a:srgbClr val="0099CC"/>
                </a:solidFill>
              </a:rPr>
              <a:t>(New York: Harper Collins,</a:t>
            </a:r>
          </a:p>
          <a:p>
            <a:r>
              <a:rPr lang="en-US" sz="800" dirty="0">
                <a:solidFill>
                  <a:srgbClr val="0099CC"/>
                </a:solidFill>
              </a:rPr>
              <a:t>1995, 2001) and personal interview.</a:t>
            </a:r>
          </a:p>
        </p:txBody>
      </p:sp>
    </p:spTree>
    <p:extLst>
      <p:ext uri="{BB962C8B-B14F-4D97-AF65-F5344CB8AC3E}">
        <p14:creationId xmlns:p14="http://schemas.microsoft.com/office/powerpoint/2010/main" val="5696546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4E71A3EE-9D3E-4072-94A7-EF8FB80C8A3C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630255"/>
            <a:ext cx="8503920" cy="54864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914400">
              <a:tabLst>
                <a:tab pos="1541463" algn="l"/>
              </a:tabLst>
            </a:pPr>
            <a:r>
              <a:rPr lang="en-US" sz="1800" dirty="0" smtClean="0">
                <a:effectLst/>
                <a:cs typeface="Tahoma" pitchFamily="34" charset="0"/>
              </a:rPr>
              <a:t>1.1</a:t>
            </a:r>
            <a:r>
              <a:rPr lang="en-US" sz="1800" dirty="0" smtClean="0">
                <a:solidFill>
                  <a:srgbClr val="008080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Entrepreneurial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Schools-of-Thought Approach </a:t>
            </a:r>
          </a:p>
        </p:txBody>
      </p:sp>
      <p:pic>
        <p:nvPicPr>
          <p:cNvPr id="354307" name="Picture 3" descr="01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7924800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799" y="3145466"/>
            <a:ext cx="762001" cy="2501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1400" b="1" i="1" dirty="0" smtClean="0">
                <a:solidFill>
                  <a:schemeClr val="bg1"/>
                </a:solidFill>
                <a:latin typeface="+mn-lt"/>
              </a:rPr>
              <a:t>Table</a:t>
            </a:r>
            <a:endParaRPr lang="en-U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939878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AF42D8BE-6B2D-4A86-A1ED-38DE3EC0296F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153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Macro View: External Locus of Control</a:t>
            </a:r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7781925" cy="5105400"/>
          </a:xfrm>
        </p:spPr>
        <p:txBody>
          <a:bodyPr/>
          <a:lstStyle/>
          <a:p>
            <a:r>
              <a:rPr lang="en-US" dirty="0"/>
              <a:t>The Environmental School of Thought</a:t>
            </a:r>
          </a:p>
          <a:p>
            <a:pPr lvl="1"/>
            <a:r>
              <a:rPr lang="en-US" dirty="0"/>
              <a:t>Considers the external factors that affect a potential entrepreneur’s lifestyle. </a:t>
            </a:r>
          </a:p>
          <a:p>
            <a:r>
              <a:rPr lang="en-US" dirty="0"/>
              <a:t>The Financial/Capital School of Thought</a:t>
            </a:r>
          </a:p>
          <a:p>
            <a:pPr lvl="1"/>
            <a:r>
              <a:rPr lang="en-US" dirty="0"/>
              <a:t>Based on the capital-seeking process</a:t>
            </a:r>
            <a:r>
              <a:rPr lang="en-US" dirty="0">
                <a:cs typeface="Arial" charset="0"/>
              </a:rPr>
              <a:t>—t</a:t>
            </a:r>
            <a:r>
              <a:rPr lang="en-US" dirty="0"/>
              <a:t>he search for seed and growth capital. </a:t>
            </a:r>
          </a:p>
          <a:p>
            <a:r>
              <a:rPr lang="en-US" dirty="0"/>
              <a:t>The Displacement School of Thought</a:t>
            </a:r>
          </a:p>
          <a:p>
            <a:pPr lvl="1"/>
            <a:r>
              <a:rPr lang="en-US" dirty="0"/>
              <a:t>Alienation drives entrepreneurial pursuits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Political displacement (laws, policies, and regulations)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Cultural displacement (preclusion of social groups)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Economic displacement (economic variations)</a:t>
            </a:r>
          </a:p>
        </p:txBody>
      </p:sp>
    </p:spTree>
    <p:extLst>
      <p:ext uri="{BB962C8B-B14F-4D97-AF65-F5344CB8AC3E}">
        <p14:creationId xmlns:p14="http://schemas.microsoft.com/office/powerpoint/2010/main" val="41057835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3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F0B41BDB-4D33-482B-8747-1306B7DE5E00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630255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1.1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Financial Analysis Emphasis </a:t>
            </a:r>
          </a:p>
        </p:txBody>
      </p:sp>
      <p:graphicFrame>
        <p:nvGraphicFramePr>
          <p:cNvPr id="381056" name="Group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120805"/>
              </p:ext>
            </p:extLst>
          </p:nvPr>
        </p:nvGraphicFramePr>
        <p:xfrm>
          <a:off x="359734" y="1600200"/>
          <a:ext cx="8479466" cy="3505200"/>
        </p:xfrm>
        <a:graphic>
          <a:graphicData uri="http://schemas.openxmlformats.org/drawingml/2006/table">
            <a:tbl>
              <a:tblPr/>
              <a:tblGrid>
                <a:gridCol w="2322618"/>
                <a:gridCol w="3383493"/>
                <a:gridCol w="277335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Venture Stage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Financial Consideration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Decision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Start-up or acquisition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Seed capital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Venture capital sources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Proceed or abandon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Ongoing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Cash management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Investments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Financial analysis and evaluation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Maintain, increase, or reduce size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Decline or succession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Profit question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Corporate buyout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Succession question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Sell, retire, or dissolve operations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23532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5FB3FD6D-E819-402F-AE5F-492D81475D51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563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 View: Internal Locus of </a:t>
            </a:r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Entrepreneurial Trait School of Thought</a:t>
            </a:r>
          </a:p>
          <a:p>
            <a:pPr lvl="1"/>
            <a:r>
              <a:rPr lang="en-US" dirty="0"/>
              <a:t>Focuses on identifying traits common to successful entrepreneurs.</a:t>
            </a:r>
          </a:p>
          <a:p>
            <a:pPr lvl="2"/>
            <a:r>
              <a:rPr lang="en-US" dirty="0"/>
              <a:t>Achievement, creativity, determination, and technical knowledge  </a:t>
            </a:r>
          </a:p>
          <a:p>
            <a:r>
              <a:rPr lang="en-US" dirty="0"/>
              <a:t>The Venture Opportunity School of Thought</a:t>
            </a:r>
          </a:p>
          <a:p>
            <a:pPr lvl="1"/>
            <a:r>
              <a:rPr lang="en-US" dirty="0"/>
              <a:t>Focuses on the opportunity aspect of venture development</a:t>
            </a:r>
            <a:r>
              <a:rPr lang="en-US" dirty="0">
                <a:cs typeface="Arial" charset="0"/>
              </a:rPr>
              <a:t>—t</a:t>
            </a:r>
            <a:r>
              <a:rPr lang="en-US" dirty="0"/>
              <a:t>he search for idea sources, the development of concepts, and the implementation of venture opportunities.</a:t>
            </a:r>
          </a:p>
          <a:p>
            <a:pPr lvl="2"/>
            <a:r>
              <a:rPr lang="en-US" i="1" dirty="0"/>
              <a:t>Corridor principle:</a:t>
            </a:r>
            <a:r>
              <a:rPr lang="en-US" dirty="0"/>
              <a:t> New pathways or opportunities will arise that lead entrepreneurs in different directions.</a:t>
            </a:r>
          </a:p>
        </p:txBody>
      </p:sp>
    </p:spTree>
    <p:extLst>
      <p:ext uri="{BB962C8B-B14F-4D97-AF65-F5344CB8AC3E}">
        <p14:creationId xmlns:p14="http://schemas.microsoft.com/office/powerpoint/2010/main" val="78946963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8DF8EF0B-3567-42C0-AA40-E60A0E0B732D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338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 View… (cont’d)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The Strategic Formulation School of Thought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Emphasizes the planning process in successful venture development.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Strategic </a:t>
            </a:r>
            <a:r>
              <a:rPr lang="en-US" dirty="0"/>
              <a:t>formulation is a leveraging of unique elements: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Unique Markets</a:t>
            </a:r>
            <a:r>
              <a:rPr lang="en-US" dirty="0">
                <a:cs typeface="Arial" charset="0"/>
              </a:rPr>
              <a:t>—</a:t>
            </a:r>
            <a:r>
              <a:rPr lang="en-US" dirty="0"/>
              <a:t>mountain gap strategies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Unique People</a:t>
            </a:r>
            <a:r>
              <a:rPr lang="en-US" dirty="0">
                <a:cs typeface="Arial" charset="0"/>
              </a:rPr>
              <a:t>—</a:t>
            </a:r>
            <a:r>
              <a:rPr lang="en-US" dirty="0"/>
              <a:t>great chef strategies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Unique Products</a:t>
            </a:r>
            <a:r>
              <a:rPr lang="en-US" dirty="0">
                <a:cs typeface="Arial" charset="0"/>
              </a:rPr>
              <a:t>—</a:t>
            </a:r>
            <a:r>
              <a:rPr lang="en-US" dirty="0"/>
              <a:t>better widget strategies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Unique Resources</a:t>
            </a:r>
            <a:r>
              <a:rPr lang="en-US" dirty="0">
                <a:cs typeface="Arial" charset="0"/>
              </a:rPr>
              <a:t>—</a:t>
            </a:r>
            <a:r>
              <a:rPr lang="en-US" dirty="0"/>
              <a:t>water well strategies</a:t>
            </a:r>
          </a:p>
        </p:txBody>
      </p:sp>
    </p:spTree>
    <p:extLst>
      <p:ext uri="{BB962C8B-B14F-4D97-AF65-F5344CB8AC3E}">
        <p14:creationId xmlns:p14="http://schemas.microsoft.com/office/powerpoint/2010/main" val="53342221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E1702513-3DF8-40E7-9324-9891AFB11E88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3587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Approaches to Entrepreneurship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7248525" cy="51054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An Integrative Approach</a:t>
            </a:r>
            <a:endParaRPr lang="en-US" dirty="0"/>
          </a:p>
          <a:p>
            <a:pPr lvl="1">
              <a:spcBef>
                <a:spcPct val="50000"/>
              </a:spcBef>
            </a:pPr>
            <a:r>
              <a:rPr lang="en-US" dirty="0"/>
              <a:t>Built around the concepts of </a:t>
            </a:r>
            <a:r>
              <a:rPr lang="en-US" dirty="0" smtClean="0"/>
              <a:t>input </a:t>
            </a:r>
            <a:r>
              <a:rPr lang="en-US" dirty="0"/>
              <a:t>to the entrepreneurial process and outcomes from the entrepreneurial process.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Focuses on the entrepreneurial process itself and identifies five key elements that contribute to the process.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Provides a comprehensive picture regarding the nature of entrepreneurship that can be applied at different levels. </a:t>
            </a:r>
          </a:p>
        </p:txBody>
      </p:sp>
    </p:spTree>
    <p:extLst>
      <p:ext uri="{BB962C8B-B14F-4D97-AF65-F5344CB8AC3E}">
        <p14:creationId xmlns:p14="http://schemas.microsoft.com/office/powerpoint/2010/main" val="1806566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21C73868-F18D-4A97-A593-BAC3CA36F94D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1.2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An Integrative Model of Entrepreneurial Inputs and Outcomes </a:t>
            </a:r>
          </a:p>
        </p:txBody>
      </p:sp>
      <p:sp>
        <p:nvSpPr>
          <p:cNvPr id="356356" name="Rectangle 4"/>
          <p:cNvSpPr>
            <a:spLocks noChangeArrowheads="1"/>
          </p:cNvSpPr>
          <p:nvPr/>
        </p:nvSpPr>
        <p:spPr bwMode="auto">
          <a:xfrm>
            <a:off x="359459" y="6096000"/>
            <a:ext cx="47459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Michael H. Morris, P. Lewis, and Donald L. Sexton, “Reconceptualizing Entrepreneurship: An Input-Output Perspective,” </a:t>
            </a:r>
            <a:r>
              <a:rPr lang="en-US" sz="800" i="1" dirty="0">
                <a:solidFill>
                  <a:srgbClr val="0099CC"/>
                </a:solidFill>
              </a:rPr>
              <a:t>SAM Advanced Management Journal 59</a:t>
            </a:r>
            <a:r>
              <a:rPr lang="en-US" sz="800" dirty="0">
                <a:solidFill>
                  <a:srgbClr val="0099CC"/>
                </a:solidFill>
              </a:rPr>
              <a:t>, no.1 (Winter 1994): 21–31.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404938"/>
            <a:ext cx="8134350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8781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42DF8E27-9857-497C-9E32-BC7961B85411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399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Approaches… (cont’d)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dirty="0" smtClean="0"/>
              <a:t>Dynamic States Approach</a:t>
            </a:r>
            <a:endParaRPr lang="en-US" dirty="0"/>
          </a:p>
          <a:p>
            <a:pPr lvl="1">
              <a:spcBef>
                <a:spcPct val="30000"/>
              </a:spcBef>
            </a:pPr>
            <a:r>
              <a:rPr lang="en-US" dirty="0"/>
              <a:t>Stresses </a:t>
            </a:r>
            <a:r>
              <a:rPr lang="en-US" dirty="0" smtClean="0"/>
              <a:t>dependency of venture on environment and the interaction of:</a:t>
            </a:r>
          </a:p>
          <a:p>
            <a:pPr lvl="2">
              <a:spcBef>
                <a:spcPct val="30000"/>
              </a:spcBef>
            </a:pPr>
            <a:r>
              <a:rPr lang="en-US" dirty="0" smtClean="0"/>
              <a:t>The dominant logic of the firm</a:t>
            </a:r>
          </a:p>
          <a:p>
            <a:pPr lvl="2">
              <a:spcBef>
                <a:spcPct val="30000"/>
              </a:spcBef>
            </a:pPr>
            <a:r>
              <a:rPr lang="en-US" dirty="0" smtClean="0"/>
              <a:t>The business model</a:t>
            </a:r>
          </a:p>
          <a:p>
            <a:pPr lvl="2">
              <a:spcBef>
                <a:spcPct val="30000"/>
              </a:spcBef>
            </a:pPr>
            <a:r>
              <a:rPr lang="en-US" dirty="0" smtClean="0"/>
              <a:t>Value creation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6236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21C73868-F18D-4A97-A593-BAC3CA36F94D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1.3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Dynamic States Approach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356356" name="Rectangle 4"/>
          <p:cNvSpPr>
            <a:spLocks noChangeArrowheads="1"/>
          </p:cNvSpPr>
          <p:nvPr/>
        </p:nvSpPr>
        <p:spPr bwMode="auto">
          <a:xfrm>
            <a:off x="359459" y="6096000"/>
            <a:ext cx="80225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Jonathan </a:t>
            </a:r>
            <a:r>
              <a:rPr lang="en-US" sz="800" dirty="0" err="1">
                <a:solidFill>
                  <a:srgbClr val="0099CC"/>
                </a:solidFill>
              </a:rPr>
              <a:t>Levie</a:t>
            </a:r>
            <a:r>
              <a:rPr lang="en-US" sz="800" dirty="0">
                <a:solidFill>
                  <a:srgbClr val="0099CC"/>
                </a:solidFill>
              </a:rPr>
              <a:t> &amp; Benjamin B. Lichtenstein, (2010). “A Terminal Assessment of Stages Theory: Introducing a Dynamic </a:t>
            </a:r>
            <a:r>
              <a:rPr lang="en-US" sz="800" dirty="0" smtClean="0">
                <a:solidFill>
                  <a:srgbClr val="0099CC"/>
                </a:solidFill>
              </a:rPr>
              <a:t>States Approach </a:t>
            </a:r>
            <a:r>
              <a:rPr lang="en-US" sz="800" dirty="0">
                <a:solidFill>
                  <a:srgbClr val="0099CC"/>
                </a:solidFill>
              </a:rPr>
              <a:t>to Entrepreneurship,” </a:t>
            </a:r>
            <a:r>
              <a:rPr lang="en-US" sz="800" i="1" dirty="0">
                <a:solidFill>
                  <a:srgbClr val="0099CC"/>
                </a:solidFill>
              </a:rPr>
              <a:t>Entrepreneurship Theory and Practice</a:t>
            </a:r>
            <a:r>
              <a:rPr lang="en-US" sz="800" dirty="0">
                <a:solidFill>
                  <a:srgbClr val="0099CC"/>
                </a:solidFill>
              </a:rPr>
              <a:t>, 34, no. 2 (2010): 332. Reproduced with permission of </a:t>
            </a:r>
            <a:r>
              <a:rPr lang="en-US" sz="800" dirty="0" smtClean="0">
                <a:solidFill>
                  <a:srgbClr val="0099CC"/>
                </a:solidFill>
              </a:rPr>
              <a:t>John Wiley </a:t>
            </a:r>
            <a:r>
              <a:rPr lang="en-US" sz="800" dirty="0">
                <a:solidFill>
                  <a:srgbClr val="0099CC"/>
                </a:solidFill>
              </a:rPr>
              <a:t>&amp; Sons Ltd.</a:t>
            </a:r>
            <a:r>
              <a:rPr lang="en-US" sz="800" dirty="0" smtClean="0">
                <a:solidFill>
                  <a:srgbClr val="0099CC"/>
                </a:solidFill>
              </a:rPr>
              <a:t>.</a:t>
            </a:r>
            <a:endParaRPr lang="en-US" sz="800" dirty="0">
              <a:solidFill>
                <a:srgbClr val="0099CC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767" y="1625221"/>
            <a:ext cx="706180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781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examine the historical development of entrepreneurship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explore and debunk the myths of entrepreneurship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define and explore the major schools of entrepreneurial thought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explain the process and framework approaches to the study of entrepreneurship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set forth a comprehensive definition of entrepreneurship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examine the entrepreneurial revolution taking place today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illustrate today’s entrepreneurial environment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1–</a:t>
            </a:r>
            <a:fld id="{156F8987-C48D-417D-AE86-78121009D98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15560"/>
      </p:ext>
    </p:extLst>
  </p:cSld>
  <p:clrMapOvr>
    <a:masterClrMapping/>
  </p:clrMapOvr>
  <p:transition spd="slow">
    <p:cut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Approaches… (cont’d)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A Framework of Frameworks Approach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Offers a more dynamic view of entrepreneurship.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Allows for the profession to move forward.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Identifies the static and dynamic elements of new theories, typologies, or frameworks of importance.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1–</a:t>
            </a:r>
            <a:fld id="{467DFD78-64C8-4D9C-B2D1-5BB4064A5566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21C73868-F18D-4A97-A593-BAC3CA36F94D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1.4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A Framework of Frameworks Approach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356356" name="Rectangle 4"/>
          <p:cNvSpPr>
            <a:spLocks noChangeArrowheads="1"/>
          </p:cNvSpPr>
          <p:nvPr/>
        </p:nvSpPr>
        <p:spPr bwMode="auto">
          <a:xfrm>
            <a:off x="359459" y="6096000"/>
            <a:ext cx="74891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err="1">
                <a:solidFill>
                  <a:srgbClr val="0099CC"/>
                </a:solidFill>
              </a:rPr>
              <a:t>Kuratko</a:t>
            </a:r>
            <a:r>
              <a:rPr lang="en-US" sz="800" dirty="0">
                <a:solidFill>
                  <a:srgbClr val="0099CC"/>
                </a:solidFill>
              </a:rPr>
              <a:t>, Michael H. Morris, and </a:t>
            </a:r>
            <a:r>
              <a:rPr lang="en-US" sz="800" dirty="0" err="1">
                <a:solidFill>
                  <a:srgbClr val="0099CC"/>
                </a:solidFill>
              </a:rPr>
              <a:t>Minet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err="1">
                <a:solidFill>
                  <a:srgbClr val="0099CC"/>
                </a:solidFill>
              </a:rPr>
              <a:t>Schindehutte</a:t>
            </a:r>
            <a:r>
              <a:rPr lang="en-US" sz="800" dirty="0">
                <a:solidFill>
                  <a:srgbClr val="0099CC"/>
                </a:solidFill>
              </a:rPr>
              <a:t>, “Understanding the Dynamics of Entrepreneurship </a:t>
            </a:r>
            <a:r>
              <a:rPr lang="en-US" sz="800" dirty="0" smtClean="0">
                <a:solidFill>
                  <a:srgbClr val="0099CC"/>
                </a:solidFill>
              </a:rPr>
              <a:t>through Framework </a:t>
            </a:r>
            <a:r>
              <a:rPr lang="en-US" sz="800" dirty="0">
                <a:solidFill>
                  <a:srgbClr val="0099CC"/>
                </a:solidFill>
              </a:rPr>
              <a:t>Approaches,” </a:t>
            </a:r>
            <a:r>
              <a:rPr lang="en-US" sz="800" i="1" dirty="0">
                <a:solidFill>
                  <a:srgbClr val="0099CC"/>
                </a:solidFill>
              </a:rPr>
              <a:t>Small Business Economics, </a:t>
            </a:r>
            <a:r>
              <a:rPr lang="en-US" sz="800" dirty="0">
                <a:solidFill>
                  <a:srgbClr val="0099CC"/>
                </a:solidFill>
              </a:rPr>
              <a:t>45, no. 1 (2015): 9. Berlin, Germany; Springer Publishing.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066800"/>
            <a:ext cx="3360420" cy="489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781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E94F608A-54EF-4FED-82A7-D92E33CD1012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5600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9327"/>
            <a:ext cx="9124950" cy="1261884"/>
          </a:xfrm>
        </p:spPr>
        <p:txBody>
          <a:bodyPr tIns="182880"/>
          <a:lstStyle/>
          <a:p>
            <a:r>
              <a:rPr lang="en-US" dirty="0"/>
              <a:t>The Entrepreneurial Revolution: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/>
              <a:t>Global Phenomenon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819275"/>
            <a:ext cx="7934325" cy="4505325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Entrepreneurship is the symbol of business tenacity and achievement.</a:t>
            </a:r>
          </a:p>
          <a:p>
            <a:pPr>
              <a:spcBef>
                <a:spcPct val="30000"/>
              </a:spcBef>
            </a:pPr>
            <a:r>
              <a:rPr lang="en-US" dirty="0"/>
              <a:t>Entrepreneurs</a:t>
            </a:r>
            <a:r>
              <a:rPr lang="en-US" dirty="0" smtClean="0"/>
              <a:t> were the </a:t>
            </a:r>
            <a:r>
              <a:rPr lang="en-US" dirty="0"/>
              <a:t>pioneers of today’s business successes.</a:t>
            </a:r>
          </a:p>
          <a:p>
            <a:pPr>
              <a:spcBef>
                <a:spcPct val="30000"/>
              </a:spcBef>
            </a:pPr>
            <a:r>
              <a:rPr lang="en-US" dirty="0"/>
              <a:t>Two perspectives on entrepreneurship:</a:t>
            </a:r>
          </a:p>
          <a:p>
            <a:pPr lvl="1">
              <a:spcBef>
                <a:spcPct val="30000"/>
              </a:spcBef>
            </a:pPr>
            <a:r>
              <a:rPr lang="en-US" dirty="0">
                <a:solidFill>
                  <a:srgbClr val="CC6600"/>
                </a:solidFill>
              </a:rPr>
              <a:t>Statistical:</a:t>
            </a:r>
            <a:r>
              <a:rPr lang="en-US" dirty="0"/>
              <a:t> numbers that emphasize the importance of entrepreneurs to the economy.</a:t>
            </a:r>
          </a:p>
          <a:p>
            <a:pPr lvl="1">
              <a:spcBef>
                <a:spcPct val="30000"/>
              </a:spcBef>
            </a:pPr>
            <a:r>
              <a:rPr lang="en-US" dirty="0">
                <a:solidFill>
                  <a:srgbClr val="CC6600"/>
                </a:solidFill>
              </a:rPr>
              <a:t>Academic:</a:t>
            </a:r>
            <a:r>
              <a:rPr lang="en-US" dirty="0"/>
              <a:t> trends in entrepreneurial research and education.</a:t>
            </a:r>
          </a:p>
        </p:txBody>
      </p:sp>
    </p:spTree>
    <p:extLst>
      <p:ext uri="{BB962C8B-B14F-4D97-AF65-F5344CB8AC3E}">
        <p14:creationId xmlns:p14="http://schemas.microsoft.com/office/powerpoint/2010/main" val="161011151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8AE7F5F7-3E7E-4E24-982C-088C69ABFE50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6009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Entrepreneurship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7705725" cy="5105400"/>
          </a:xfrm>
        </p:spPr>
        <p:txBody>
          <a:bodyPr/>
          <a:lstStyle/>
          <a:p>
            <a:r>
              <a:rPr lang="en-US" dirty="0"/>
              <a:t>The Global Entrepreneurship Monitor (GEM)</a:t>
            </a:r>
          </a:p>
          <a:p>
            <a:pPr lvl="1"/>
            <a:r>
              <a:rPr lang="en-US" dirty="0"/>
              <a:t>Provides an annual assessment of the entrepreneurial environment of</a:t>
            </a:r>
            <a:r>
              <a:rPr lang="en-US" dirty="0" smtClean="0"/>
              <a:t> over 100 </a:t>
            </a:r>
            <a:r>
              <a:rPr lang="en-US" dirty="0"/>
              <a:t>countries.</a:t>
            </a:r>
          </a:p>
          <a:p>
            <a:pPr lvl="1"/>
            <a:r>
              <a:rPr lang="en-US" dirty="0"/>
              <a:t>Latest GEM study: the U.S. outranks the rest of the world in important entrepreneurial support.</a:t>
            </a:r>
          </a:p>
          <a:p>
            <a:r>
              <a:rPr lang="en-US" dirty="0"/>
              <a:t>Entrepreneurs lead to growth by:</a:t>
            </a:r>
          </a:p>
          <a:p>
            <a:pPr lvl="1"/>
            <a:r>
              <a:rPr lang="en-US" dirty="0"/>
              <a:t>Entering and expanding existing markets.</a:t>
            </a:r>
          </a:p>
          <a:p>
            <a:pPr lvl="1"/>
            <a:r>
              <a:rPr lang="en-US" dirty="0"/>
              <a:t>Creating entirely new markets by offering innovative products.</a:t>
            </a:r>
          </a:p>
          <a:p>
            <a:pPr lvl="1"/>
            <a:r>
              <a:rPr lang="en-US" dirty="0"/>
              <a:t>Increasing diversity and fostering minority participation in the economy.</a:t>
            </a:r>
          </a:p>
        </p:txBody>
      </p:sp>
    </p:spTree>
    <p:extLst>
      <p:ext uri="{BB962C8B-B14F-4D97-AF65-F5344CB8AC3E}">
        <p14:creationId xmlns:p14="http://schemas.microsoft.com/office/powerpoint/2010/main" val="17063998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Phases of Economic Development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388732"/>
              </p:ext>
            </p:extLst>
          </p:nvPr>
        </p:nvGraphicFramePr>
        <p:xfrm>
          <a:off x="447675" y="12954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467DFD78-64C8-4D9C-B2D1-5BB4064A556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8580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</a:t>
            </a:r>
            <a:r>
              <a:rPr lang="en-US" dirty="0" smtClean="0"/>
              <a:t>from </a:t>
            </a:r>
            <a:r>
              <a:rPr lang="en-US" dirty="0"/>
              <a:t>the GEM </a:t>
            </a:r>
            <a:r>
              <a:rPr lang="en-US" dirty="0" smtClean="0"/>
              <a:t>Study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467DFD78-64C8-4D9C-B2D1-5BB4064A5566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922338" y="1744662"/>
            <a:ext cx="639762" cy="1044575"/>
            <a:chOff x="576" y="1008"/>
            <a:chExt cx="403" cy="658"/>
          </a:xfrm>
        </p:grpSpPr>
        <p:sp>
          <p:nvSpPr>
            <p:cNvPr id="6" name="Freeform 4"/>
            <p:cNvSpPr>
              <a:spLocks/>
            </p:cNvSpPr>
            <p:nvPr/>
          </p:nvSpPr>
          <p:spPr bwMode="blackWhite">
            <a:xfrm>
              <a:off x="576" y="1008"/>
              <a:ext cx="403" cy="573"/>
            </a:xfrm>
            <a:custGeom>
              <a:avLst/>
              <a:gdLst>
                <a:gd name="T0" fmla="*/ 0 w 480"/>
                <a:gd name="T1" fmla="*/ 0 h 528"/>
                <a:gd name="T2" fmla="*/ 0 w 480"/>
                <a:gd name="T3" fmla="*/ 675 h 528"/>
                <a:gd name="T4" fmla="*/ 284 w 480"/>
                <a:gd name="T5" fmla="*/ 675 h 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0" h="528">
                  <a:moveTo>
                    <a:pt x="0" y="0"/>
                  </a:moveTo>
                  <a:lnTo>
                    <a:pt x="0" y="528"/>
                  </a:lnTo>
                  <a:lnTo>
                    <a:pt x="480" y="528"/>
                  </a:lnTo>
                </a:path>
              </a:pathLst>
            </a:custGeom>
            <a:noFill/>
            <a:ln w="57150" cap="flat" cmpd="sng">
              <a:solidFill>
                <a:srgbClr val="006699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790015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634" y="1494"/>
              <a:ext cx="172" cy="17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>
                  <a:latin typeface="Arial" charset="0"/>
                </a:rPr>
                <a:t>1</a:t>
              </a:r>
            </a:p>
          </p:txBody>
        </p:sp>
      </p:grpSp>
      <p:sp>
        <p:nvSpPr>
          <p:cNvPr id="8" name="Rectangle 6"/>
          <p:cNvSpPr>
            <a:spLocks noChangeArrowheads="1"/>
          </p:cNvSpPr>
          <p:nvPr/>
        </p:nvSpPr>
        <p:spPr bwMode="blackWhite">
          <a:xfrm>
            <a:off x="1562099" y="4444553"/>
            <a:ext cx="6438901" cy="6400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800" dirty="0" smtClean="0"/>
              <a:t>Works best when there is a strong </a:t>
            </a:r>
            <a:r>
              <a:rPr lang="en-US" sz="1800" dirty="0"/>
              <a:t>set of basic </a:t>
            </a:r>
            <a:r>
              <a:rPr lang="en-US" sz="1800" dirty="0" smtClean="0"/>
              <a:t>economic requirements in place to reinforce efficiency enhancers </a:t>
            </a:r>
            <a:endParaRPr lang="en-US" sz="1800" dirty="0">
              <a:latin typeface="Arial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blackWhite">
          <a:xfrm>
            <a:off x="1562099" y="3044378"/>
            <a:ext cx="6438901" cy="6400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800" dirty="0" smtClean="0"/>
              <a:t>Needs </a:t>
            </a:r>
            <a:r>
              <a:rPr lang="en-US" sz="1800" dirty="0"/>
              <a:t>both dynamism and </a:t>
            </a:r>
            <a:r>
              <a:rPr lang="en-US" sz="1800" dirty="0" smtClean="0"/>
              <a:t>stability for the creation of new businesses and the exit of nonviable ones</a:t>
            </a:r>
            <a:endParaRPr lang="en-US" sz="1800" dirty="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blackWhite">
          <a:xfrm>
            <a:off x="639763" y="1447800"/>
            <a:ext cx="3246437" cy="611187"/>
          </a:xfrm>
          <a:prstGeom prst="roundRect">
            <a:avLst>
              <a:gd name="adj" fmla="val 16667"/>
            </a:avLst>
          </a:prstGeom>
          <a:solidFill>
            <a:srgbClr val="0099CC"/>
          </a:solidFill>
          <a:ln w="31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C0C0C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ctr" eaLnBrk="0" hangingPunct="0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Entrepreneurship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blackWhite">
          <a:xfrm>
            <a:off x="1562099" y="2322065"/>
            <a:ext cx="6438901" cy="6400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800" dirty="0" smtClean="0"/>
              <a:t>Impacts economic measures for growth</a:t>
            </a:r>
            <a:r>
              <a:rPr lang="en-US" sz="1800" dirty="0"/>
              <a:t>, innovation, </a:t>
            </a:r>
            <a:r>
              <a:rPr lang="en-US" sz="1800" dirty="0" smtClean="0"/>
              <a:t>and internationalization</a:t>
            </a:r>
            <a:r>
              <a:rPr lang="en-US" sz="1800" dirty="0"/>
              <a:t>.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blackWhite">
          <a:xfrm>
            <a:off x="1562099" y="3730178"/>
            <a:ext cx="6438901" cy="6400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800" dirty="0" smtClean="0"/>
              <a:t>Requires a </a:t>
            </a:r>
            <a:r>
              <a:rPr lang="en-US" sz="1800" dirty="0"/>
              <a:t>variety of business phases and </a:t>
            </a:r>
            <a:r>
              <a:rPr lang="en-US" sz="1800" dirty="0" smtClean="0"/>
              <a:t>types and different </a:t>
            </a:r>
            <a:r>
              <a:rPr lang="en-US" sz="1800" dirty="0"/>
              <a:t>types of </a:t>
            </a:r>
            <a:r>
              <a:rPr lang="en-US" sz="1800" dirty="0" smtClean="0"/>
              <a:t>entrepreneurs including </a:t>
            </a:r>
            <a:r>
              <a:rPr lang="en-US" sz="1800" dirty="0"/>
              <a:t>women </a:t>
            </a:r>
            <a:r>
              <a:rPr lang="en-US" sz="1800" dirty="0" smtClean="0"/>
              <a:t>and age </a:t>
            </a:r>
            <a:r>
              <a:rPr lang="en-US" sz="1800" dirty="0"/>
              <a:t>groups</a:t>
            </a:r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922338" y="2454275"/>
            <a:ext cx="639762" cy="1044575"/>
            <a:chOff x="576" y="1008"/>
            <a:chExt cx="403" cy="658"/>
          </a:xfrm>
        </p:grpSpPr>
        <p:sp>
          <p:nvSpPr>
            <p:cNvPr id="14" name="Freeform 12"/>
            <p:cNvSpPr>
              <a:spLocks/>
            </p:cNvSpPr>
            <p:nvPr/>
          </p:nvSpPr>
          <p:spPr bwMode="blackWhite">
            <a:xfrm>
              <a:off x="576" y="1008"/>
              <a:ext cx="403" cy="573"/>
            </a:xfrm>
            <a:custGeom>
              <a:avLst/>
              <a:gdLst>
                <a:gd name="T0" fmla="*/ 0 w 480"/>
                <a:gd name="T1" fmla="*/ 0 h 528"/>
                <a:gd name="T2" fmla="*/ 0 w 480"/>
                <a:gd name="T3" fmla="*/ 675 h 528"/>
                <a:gd name="T4" fmla="*/ 284 w 480"/>
                <a:gd name="T5" fmla="*/ 675 h 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0" h="528">
                  <a:moveTo>
                    <a:pt x="0" y="0"/>
                  </a:moveTo>
                  <a:lnTo>
                    <a:pt x="0" y="528"/>
                  </a:lnTo>
                  <a:lnTo>
                    <a:pt x="480" y="528"/>
                  </a:lnTo>
                </a:path>
              </a:pathLst>
            </a:custGeom>
            <a:noFill/>
            <a:ln w="57150" cap="flat" cmpd="sng">
              <a:solidFill>
                <a:srgbClr val="006699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790015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634" y="1494"/>
              <a:ext cx="172" cy="17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>
                  <a:latin typeface="Arial" charset="0"/>
                </a:rPr>
                <a:t>2</a:t>
              </a:r>
            </a:p>
          </p:txBody>
        </p:sp>
      </p:grpSp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922338" y="3125787"/>
            <a:ext cx="639762" cy="1044575"/>
            <a:chOff x="576" y="1008"/>
            <a:chExt cx="403" cy="658"/>
          </a:xfrm>
        </p:grpSpPr>
        <p:sp>
          <p:nvSpPr>
            <p:cNvPr id="17" name="Freeform 15"/>
            <p:cNvSpPr>
              <a:spLocks/>
            </p:cNvSpPr>
            <p:nvPr/>
          </p:nvSpPr>
          <p:spPr bwMode="blackWhite">
            <a:xfrm>
              <a:off x="576" y="1008"/>
              <a:ext cx="403" cy="573"/>
            </a:xfrm>
            <a:custGeom>
              <a:avLst/>
              <a:gdLst>
                <a:gd name="T0" fmla="*/ 0 w 480"/>
                <a:gd name="T1" fmla="*/ 0 h 528"/>
                <a:gd name="T2" fmla="*/ 0 w 480"/>
                <a:gd name="T3" fmla="*/ 675 h 528"/>
                <a:gd name="T4" fmla="*/ 284 w 480"/>
                <a:gd name="T5" fmla="*/ 675 h 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0" h="528">
                  <a:moveTo>
                    <a:pt x="0" y="0"/>
                  </a:moveTo>
                  <a:lnTo>
                    <a:pt x="0" y="528"/>
                  </a:lnTo>
                  <a:lnTo>
                    <a:pt x="480" y="528"/>
                  </a:lnTo>
                </a:path>
              </a:pathLst>
            </a:custGeom>
            <a:noFill/>
            <a:ln w="57150" cap="flat" cmpd="sng">
              <a:solidFill>
                <a:srgbClr val="006699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790015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634" y="1494"/>
              <a:ext cx="172" cy="17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>
                  <a:latin typeface="Arial" charset="0"/>
                </a:rPr>
                <a:t>3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922338" y="3849687"/>
            <a:ext cx="639762" cy="1044575"/>
            <a:chOff x="576" y="1008"/>
            <a:chExt cx="403" cy="658"/>
          </a:xfrm>
        </p:grpSpPr>
        <p:sp>
          <p:nvSpPr>
            <p:cNvPr id="20" name="Freeform 18"/>
            <p:cNvSpPr>
              <a:spLocks/>
            </p:cNvSpPr>
            <p:nvPr/>
          </p:nvSpPr>
          <p:spPr bwMode="blackWhite">
            <a:xfrm>
              <a:off x="576" y="1008"/>
              <a:ext cx="403" cy="573"/>
            </a:xfrm>
            <a:custGeom>
              <a:avLst/>
              <a:gdLst>
                <a:gd name="T0" fmla="*/ 0 w 480"/>
                <a:gd name="T1" fmla="*/ 0 h 528"/>
                <a:gd name="T2" fmla="*/ 0 w 480"/>
                <a:gd name="T3" fmla="*/ 675 h 528"/>
                <a:gd name="T4" fmla="*/ 284 w 480"/>
                <a:gd name="T5" fmla="*/ 675 h 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0" h="528">
                  <a:moveTo>
                    <a:pt x="0" y="0"/>
                  </a:moveTo>
                  <a:lnTo>
                    <a:pt x="0" y="528"/>
                  </a:lnTo>
                  <a:lnTo>
                    <a:pt x="480" y="528"/>
                  </a:lnTo>
                </a:path>
              </a:pathLst>
            </a:custGeom>
            <a:noFill/>
            <a:ln w="57150" cap="flat" cmpd="sng">
              <a:solidFill>
                <a:srgbClr val="006699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790015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634" y="1494"/>
              <a:ext cx="172" cy="17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>
                  <a:latin typeface="Arial" charset="0"/>
                </a:rPr>
                <a:t>4</a:t>
              </a:r>
            </a:p>
          </p:txBody>
        </p:sp>
      </p:grpSp>
      <p:sp>
        <p:nvSpPr>
          <p:cNvPr id="22" name="Rectangle 20"/>
          <p:cNvSpPr>
            <a:spLocks noChangeArrowheads="1"/>
          </p:cNvSpPr>
          <p:nvPr/>
        </p:nvSpPr>
        <p:spPr bwMode="blackWhite">
          <a:xfrm>
            <a:off x="1562099" y="5165278"/>
            <a:ext cx="6438901" cy="6400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800" dirty="0" smtClean="0"/>
              <a:t>Flourishes when there is broad societal acceptance of the entrepreneurial mind-set</a:t>
            </a:r>
            <a:endParaRPr lang="en-US" sz="1800" dirty="0">
              <a:latin typeface="Arial" charset="0"/>
            </a:endParaRPr>
          </a:p>
        </p:txBody>
      </p: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922338" y="4589462"/>
            <a:ext cx="639762" cy="1044575"/>
            <a:chOff x="576" y="1008"/>
            <a:chExt cx="403" cy="658"/>
          </a:xfrm>
        </p:grpSpPr>
        <p:sp>
          <p:nvSpPr>
            <p:cNvPr id="24" name="Freeform 22"/>
            <p:cNvSpPr>
              <a:spLocks/>
            </p:cNvSpPr>
            <p:nvPr/>
          </p:nvSpPr>
          <p:spPr bwMode="blackWhite">
            <a:xfrm>
              <a:off x="576" y="1008"/>
              <a:ext cx="403" cy="573"/>
            </a:xfrm>
            <a:custGeom>
              <a:avLst/>
              <a:gdLst>
                <a:gd name="T0" fmla="*/ 0 w 480"/>
                <a:gd name="T1" fmla="*/ 0 h 528"/>
                <a:gd name="T2" fmla="*/ 0 w 480"/>
                <a:gd name="T3" fmla="*/ 675 h 528"/>
                <a:gd name="T4" fmla="*/ 284 w 480"/>
                <a:gd name="T5" fmla="*/ 675 h 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0" h="528">
                  <a:moveTo>
                    <a:pt x="0" y="0"/>
                  </a:moveTo>
                  <a:lnTo>
                    <a:pt x="0" y="528"/>
                  </a:lnTo>
                  <a:lnTo>
                    <a:pt x="480" y="528"/>
                  </a:lnTo>
                </a:path>
              </a:pathLst>
            </a:custGeom>
            <a:noFill/>
            <a:ln w="57150" cap="flat" cmpd="sng">
              <a:solidFill>
                <a:srgbClr val="006699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790015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auto">
            <a:xfrm>
              <a:off x="634" y="1494"/>
              <a:ext cx="172" cy="17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>
                  <a:latin typeface="Arial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385736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 autoUpdateAnimBg="0"/>
      <p:bldP spid="11" grpId="0" animBg="1" autoUpdateAnimBg="0"/>
      <p:bldP spid="12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27E1BA5E-329C-404D-BE44-AA82D84AD208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5805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74766"/>
            <a:ext cx="9144000" cy="1169551"/>
          </a:xfrm>
        </p:spPr>
        <p:txBody>
          <a:bodyPr tIns="91440"/>
          <a:lstStyle/>
          <a:p>
            <a:r>
              <a:rPr lang="en-US" dirty="0"/>
              <a:t>Predominance of New Ventures </a:t>
            </a:r>
            <a:br>
              <a:rPr lang="en-US" dirty="0"/>
            </a:br>
            <a:r>
              <a:rPr lang="en-US" dirty="0"/>
              <a:t>in the </a:t>
            </a:r>
            <a:r>
              <a:rPr lang="en-US" dirty="0" smtClean="0"/>
              <a:t>U.S. Economy</a:t>
            </a:r>
            <a:endParaRPr lang="en-US" dirty="0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744663"/>
            <a:ext cx="8229600" cy="4579937"/>
          </a:xfrm>
        </p:spPr>
        <p:txBody>
          <a:bodyPr/>
          <a:lstStyle/>
          <a:p>
            <a:r>
              <a:rPr lang="en-US" dirty="0"/>
              <a:t>Entrepreneurial </a:t>
            </a:r>
            <a:r>
              <a:rPr lang="en-US" dirty="0" smtClean="0"/>
              <a:t>Activity in the United States: </a:t>
            </a:r>
            <a:br>
              <a:rPr lang="en-US" dirty="0" smtClean="0"/>
            </a:br>
            <a:r>
              <a:rPr lang="en-US" dirty="0" smtClean="0"/>
              <a:t>Growth </a:t>
            </a:r>
            <a:r>
              <a:rPr lang="en-US" dirty="0"/>
              <a:t>in Small Businesses</a:t>
            </a:r>
          </a:p>
          <a:p>
            <a:pPr lvl="1"/>
            <a:r>
              <a:rPr lang="en-US" dirty="0" smtClean="0"/>
              <a:t>Entrepreneurs create over 400,000 new businesses each year.</a:t>
            </a:r>
            <a:endParaRPr lang="en-US" dirty="0"/>
          </a:p>
          <a:p>
            <a:pPr lvl="1"/>
            <a:r>
              <a:rPr lang="en-US" dirty="0" smtClean="0"/>
              <a:t>28.2 </a:t>
            </a:r>
            <a:r>
              <a:rPr lang="en-US" dirty="0"/>
              <a:t>million small </a:t>
            </a:r>
            <a:r>
              <a:rPr lang="en-US" dirty="0" smtClean="0"/>
              <a:t>firms provide 49.6 % of private-sector jobs and make up </a:t>
            </a:r>
            <a:r>
              <a:rPr lang="en-US" dirty="0"/>
              <a:t>99.7 </a:t>
            </a:r>
            <a:r>
              <a:rPr lang="en-US" dirty="0" smtClean="0"/>
              <a:t>% of employing </a:t>
            </a:r>
            <a:r>
              <a:rPr lang="en-US" dirty="0"/>
              <a:t>firms.</a:t>
            </a:r>
            <a:endParaRPr lang="en-US" dirty="0" smtClean="0"/>
          </a:p>
          <a:p>
            <a:pPr lvl="1"/>
            <a:r>
              <a:rPr lang="en-US" dirty="0" smtClean="0"/>
              <a:t>Over the past five years, the number of minority-owned firms increased 45.6% while women-owned businesses increased 20.1%.</a:t>
            </a:r>
            <a:endParaRPr lang="en-US" dirty="0"/>
          </a:p>
          <a:p>
            <a:pPr lvl="1"/>
            <a:r>
              <a:rPr lang="en-US" dirty="0"/>
              <a:t>1 of every 150 adults </a:t>
            </a:r>
            <a:r>
              <a:rPr lang="en-US" dirty="0" smtClean="0"/>
              <a:t>participates in </a:t>
            </a:r>
            <a:r>
              <a:rPr lang="en-US" dirty="0"/>
              <a:t>the founding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a new firm each year</a:t>
            </a:r>
          </a:p>
        </p:txBody>
      </p:sp>
    </p:spTree>
    <p:extLst>
      <p:ext uri="{BB962C8B-B14F-4D97-AF65-F5344CB8AC3E}">
        <p14:creationId xmlns:p14="http://schemas.microsoft.com/office/powerpoint/2010/main" val="146070240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</a:t>
            </a:r>
            <a:r>
              <a:rPr lang="en-US" dirty="0"/>
              <a:t>Ventures </a:t>
            </a:r>
            <a:r>
              <a:rPr lang="en-US" dirty="0" smtClean="0"/>
              <a:t>in </a:t>
            </a:r>
            <a:r>
              <a:rPr lang="en-US" dirty="0"/>
              <a:t>the United States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>
          <a:xfrm>
            <a:off x="447675" y="1219200"/>
            <a:ext cx="7858125" cy="51054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Reasons for the exceptional entrepreneurial activity in the U.S. include: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 national culture that supports risk taking and seeking opportunities.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Americans’ alertness to unexploited economic opportunity and a low fear of failure.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U.S. leadership in entrepreneurship education at both the undergraduate and graduate level.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 high percentage of individuals with professional, technological or business degrees who are likely to become entrepreneurs.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52A3D4EA-9B02-4C27-AE1C-C5ED4B690FCE}" type="slidenum">
              <a:rPr lang="en-US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9550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8A7EBA47-1D1D-4CDC-846B-526E1840D75F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27238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Impact of Gazelles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7705725" cy="5105400"/>
          </a:xfrm>
        </p:spPr>
        <p:txBody>
          <a:bodyPr/>
          <a:lstStyle/>
          <a:p>
            <a:r>
              <a:rPr lang="en-US" dirty="0"/>
              <a:t>A “Gazelle”</a:t>
            </a:r>
          </a:p>
          <a:p>
            <a:pPr lvl="1"/>
            <a:r>
              <a:rPr lang="en-US" dirty="0"/>
              <a:t>A business establishment with at least 20% sales growth in each year for five years, starting with a base of at least $100,000 in annual sales.</a:t>
            </a:r>
          </a:p>
          <a:p>
            <a:r>
              <a:rPr lang="en-US" dirty="0"/>
              <a:t>Gazelles as leaders in innovation:</a:t>
            </a:r>
            <a:endParaRPr lang="en-US" dirty="0" smtClean="0"/>
          </a:p>
          <a:p>
            <a:pPr lvl="1"/>
            <a:r>
              <a:rPr lang="en-US" dirty="0" smtClean="0"/>
              <a:t>Are </a:t>
            </a:r>
            <a:r>
              <a:rPr lang="en-US" dirty="0"/>
              <a:t>responsible for 55% of </a:t>
            </a:r>
            <a:r>
              <a:rPr lang="en-US" dirty="0" smtClean="0"/>
              <a:t>innovations </a:t>
            </a:r>
            <a:r>
              <a:rPr lang="en-US" dirty="0"/>
              <a:t>in 362 different industries and 95% of </a:t>
            </a:r>
            <a:r>
              <a:rPr lang="en-US" dirty="0" smtClean="0"/>
              <a:t>radical </a:t>
            </a:r>
            <a:r>
              <a:rPr lang="en-US" dirty="0"/>
              <a:t>innovations.</a:t>
            </a:r>
            <a:endParaRPr lang="en-US" dirty="0" smtClean="0"/>
          </a:p>
          <a:p>
            <a:pPr lvl="1"/>
            <a:r>
              <a:rPr lang="en-US" dirty="0" smtClean="0"/>
              <a:t>Produce twice as many product innovations per employee as do larger firms.</a:t>
            </a:r>
          </a:p>
          <a:p>
            <a:pPr lvl="1"/>
            <a:r>
              <a:rPr lang="en-US" dirty="0" smtClean="0"/>
              <a:t>Obtain </a:t>
            </a:r>
            <a:r>
              <a:rPr lang="en-US" dirty="0"/>
              <a:t>more patents per sales dollar than do larger firms.</a:t>
            </a:r>
          </a:p>
        </p:txBody>
      </p:sp>
    </p:spTree>
    <p:extLst>
      <p:ext uri="{BB962C8B-B14F-4D97-AF65-F5344CB8AC3E}">
        <p14:creationId xmlns:p14="http://schemas.microsoft.com/office/powerpoint/2010/main" val="373232398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F8D02EE3-3747-4B98-9EBD-FA9EC5B85735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1.2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Mythology Associated with Gazelles </a:t>
            </a:r>
          </a:p>
        </p:txBody>
      </p:sp>
      <p:sp>
        <p:nvSpPr>
          <p:cNvPr id="385027" name="Rectangle 3"/>
          <p:cNvSpPr>
            <a:spLocks noChangeArrowheads="1"/>
          </p:cNvSpPr>
          <p:nvPr/>
        </p:nvSpPr>
        <p:spPr bwMode="auto">
          <a:xfrm>
            <a:off x="949325" y="1379538"/>
            <a:ext cx="7246938" cy="308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8080"/>
                </a:solidFill>
              </a:rPr>
              <a:t>Gazelles are the goal of all entrepreneurs.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8080"/>
                </a:solidFill>
              </a:rPr>
              <a:t>Gazelles receive venture capital.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8080"/>
                </a:solidFill>
              </a:rPr>
              <a:t>Gazelles were never mice.</a:t>
            </a:r>
            <a:endParaRPr lang="en-US" sz="2800" dirty="0">
              <a:solidFill>
                <a:srgbClr val="00808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8080"/>
                </a:solidFill>
              </a:rPr>
              <a:t>Gazelles are high-tech.</a:t>
            </a:r>
            <a:endParaRPr lang="en-US" sz="2800" dirty="0">
              <a:solidFill>
                <a:srgbClr val="00808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8080"/>
                </a:solidFill>
              </a:rPr>
              <a:t>Gazelles are global.</a:t>
            </a:r>
          </a:p>
        </p:txBody>
      </p:sp>
      <p:sp>
        <p:nvSpPr>
          <p:cNvPr id="385028" name="Rectangle 4"/>
          <p:cNvSpPr>
            <a:spLocks noChangeArrowheads="1"/>
          </p:cNvSpPr>
          <p:nvPr/>
        </p:nvSpPr>
        <p:spPr bwMode="auto">
          <a:xfrm>
            <a:off x="368300" y="6214404"/>
            <a:ext cx="406874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0099CC"/>
                </a:solidFill>
              </a:rPr>
              <a:t>Source: </a:t>
            </a:r>
            <a:r>
              <a:rPr lang="en-US" sz="800" i="1" dirty="0">
                <a:solidFill>
                  <a:srgbClr val="0099CC"/>
                </a:solidFill>
              </a:rPr>
              <a:t>NFIB Small Business Policy Guide </a:t>
            </a:r>
            <a:r>
              <a:rPr lang="en-US" sz="800" dirty="0">
                <a:solidFill>
                  <a:srgbClr val="0099CC"/>
                </a:solidFill>
              </a:rPr>
              <a:t>(Washington, D.C., November 2000), 31.</a:t>
            </a:r>
          </a:p>
        </p:txBody>
      </p:sp>
    </p:spTree>
    <p:extLst>
      <p:ext uri="{BB962C8B-B14F-4D97-AF65-F5344CB8AC3E}">
        <p14:creationId xmlns:p14="http://schemas.microsoft.com/office/powerpoint/2010/main" val="401843938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0F04BCE3-E718-436D-8AAF-E5E7EB962E5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2498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Entrepreneurs—Breakthrough Innovators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5495925" cy="51054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Entrepreneurs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Recognize opportunities where others see </a:t>
            </a:r>
            <a:r>
              <a:rPr lang="en-US" dirty="0" smtClean="0"/>
              <a:t>chaos, contradiction, </a:t>
            </a:r>
            <a:r>
              <a:rPr lang="en-US" dirty="0"/>
              <a:t>or confusion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Are aggressive catalysts for change within the marketplace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Challenge the unknown and continuously create</a:t>
            </a:r>
            <a:r>
              <a:rPr lang="en-US" dirty="0" smtClean="0"/>
              <a:t> breakthroughs for the </a:t>
            </a:r>
            <a:r>
              <a:rPr lang="en-US" dirty="0"/>
              <a:t>future </a:t>
            </a:r>
          </a:p>
        </p:txBody>
      </p:sp>
      <p:pic>
        <p:nvPicPr>
          <p:cNvPr id="249860" name="Picture 4" descr="j021528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14600"/>
            <a:ext cx="35782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5669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EE903205-83E7-4B29-95FE-0D029BECF737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27648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Gazelles And Survival</a:t>
            </a:r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How many gazelles survive?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The simple answer is “none.”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Sooner </a:t>
            </a:r>
            <a:r>
              <a:rPr lang="en-US" dirty="0"/>
              <a:t>or later, all</a:t>
            </a:r>
            <a:r>
              <a:rPr lang="en-US" dirty="0" smtClean="0"/>
              <a:t> companies wither </a:t>
            </a:r>
            <a:r>
              <a:rPr lang="en-US" dirty="0"/>
              <a:t>and die.</a:t>
            </a:r>
          </a:p>
          <a:p>
            <a:pPr>
              <a:spcBef>
                <a:spcPct val="50000"/>
              </a:spcBef>
            </a:pPr>
            <a:r>
              <a:rPr lang="en-US" dirty="0"/>
              <a:t>The Common Myth of Failure: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85% of all firms fail in the first year</a:t>
            </a:r>
            <a:r>
              <a:rPr lang="en-US" dirty="0">
                <a:cs typeface="Arial" charset="0"/>
              </a:rPr>
              <a:t>—i</a:t>
            </a:r>
            <a:r>
              <a:rPr lang="en-US" dirty="0"/>
              <a:t>n actuality, about half of all start-ups last between 5 and 7 years.</a:t>
            </a:r>
          </a:p>
        </p:txBody>
      </p:sp>
    </p:spTree>
    <p:extLst>
      <p:ext uri="{BB962C8B-B14F-4D97-AF65-F5344CB8AC3E}">
        <p14:creationId xmlns:p14="http://schemas.microsoft.com/office/powerpoint/2010/main" val="381260180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135F16D0-859D-4C68-A333-EB2E83009530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41574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of Entrepreneurial Firms</a:t>
            </a:r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8086725" cy="4648200"/>
          </a:xfrm>
        </p:spPr>
        <p:txBody>
          <a:bodyPr/>
          <a:lstStyle/>
          <a:p>
            <a:pPr marL="233363" indent="-233363">
              <a:spcBef>
                <a:spcPct val="50000"/>
              </a:spcBef>
            </a:pPr>
            <a:r>
              <a:rPr lang="en-US" dirty="0"/>
              <a:t>Entrepreneurial </a:t>
            </a:r>
            <a:r>
              <a:rPr lang="en-US" dirty="0" smtClean="0"/>
              <a:t>components </a:t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the U.S. Economy:</a:t>
            </a:r>
          </a:p>
          <a:p>
            <a:pPr marL="739775" lvl="1" indent="-392113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dirty="0"/>
              <a:t>Large firms have increased profitability by returning to their “core competencies through restructuring and downsizing.</a:t>
            </a:r>
          </a:p>
          <a:p>
            <a:pPr marL="739775" lvl="1" indent="-392113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dirty="0"/>
              <a:t>New entrepreneurial companies have been blossoming in new technologies and new markets.</a:t>
            </a:r>
          </a:p>
          <a:p>
            <a:pPr marL="739775" lvl="1" indent="-392113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dirty="0"/>
              <a:t>Thousands of smaller firms established by women, minorities, and immigrants have strengthened the economy.</a:t>
            </a:r>
          </a:p>
        </p:txBody>
      </p:sp>
    </p:spTree>
    <p:extLst>
      <p:ext uri="{BB962C8B-B14F-4D97-AF65-F5344CB8AC3E}">
        <p14:creationId xmlns:p14="http://schemas.microsoft.com/office/powerpoint/2010/main" val="349881746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631F49AD-57F8-48A3-A748-B6D3EC350DDA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41779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 Firms’ </a:t>
            </a:r>
            <a:r>
              <a:rPr lang="en-US" dirty="0" smtClean="0"/>
              <a:t>Economic Impact</a:t>
            </a:r>
            <a:endParaRPr lang="en-US" dirty="0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8229600" cy="3078163"/>
          </a:xfrm>
        </p:spPr>
        <p:txBody>
          <a:bodyPr/>
          <a:lstStyle/>
          <a:p>
            <a:pPr marL="233363" indent="-233363">
              <a:spcBef>
                <a:spcPct val="50000"/>
              </a:spcBef>
            </a:pPr>
            <a:r>
              <a:rPr lang="en-US" dirty="0"/>
              <a:t>Entrepreneurial firms make two indispensable contributions to an economy:</a:t>
            </a:r>
          </a:p>
          <a:p>
            <a:pPr marL="796925" lvl="1" indent="-449263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They are an integral part of the renewal process that pervades and defines market economies.</a:t>
            </a:r>
          </a:p>
          <a:p>
            <a:pPr marL="796925" lvl="1" indent="-449263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They are the essential mechanism by which millions enter the economic and social mainstream of society.</a:t>
            </a:r>
          </a:p>
        </p:txBody>
      </p:sp>
    </p:spTree>
    <p:extLst>
      <p:ext uri="{BB962C8B-B14F-4D97-AF65-F5344CB8AC3E}">
        <p14:creationId xmlns:p14="http://schemas.microsoft.com/office/powerpoint/2010/main" val="97362793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4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79A5B3A2-C794-4685-9BA7-FE92369A0B8C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42496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 dirty="0"/>
              <a:t>21st Century Trends in Entrepreneurship Research</a:t>
            </a:r>
          </a:p>
        </p:txBody>
      </p:sp>
      <p:grpSp>
        <p:nvGrpSpPr>
          <p:cNvPr id="424963" name="Group 3"/>
          <p:cNvGrpSpPr>
            <a:grpSpLocks/>
          </p:cNvGrpSpPr>
          <p:nvPr/>
        </p:nvGrpSpPr>
        <p:grpSpPr bwMode="auto">
          <a:xfrm>
            <a:off x="938213" y="1508125"/>
            <a:ext cx="7408862" cy="4638675"/>
            <a:chOff x="591" y="690"/>
            <a:chExt cx="4667" cy="2922"/>
          </a:xfrm>
        </p:grpSpPr>
        <p:sp>
          <p:nvSpPr>
            <p:cNvPr id="424964" name="_s1028"/>
            <p:cNvSpPr>
              <a:spLocks noChangeShapeType="1"/>
            </p:cNvSpPr>
            <p:nvPr/>
          </p:nvSpPr>
          <p:spPr bwMode="blackWhite">
            <a:xfrm flipH="1" flipV="1">
              <a:off x="2123" y="1407"/>
              <a:ext cx="378" cy="3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65" name="_s1030"/>
            <p:cNvSpPr>
              <a:spLocks noChangeShapeType="1"/>
            </p:cNvSpPr>
            <p:nvPr/>
          </p:nvSpPr>
          <p:spPr bwMode="blackWhite">
            <a:xfrm flipH="1">
              <a:off x="1811" y="2161"/>
              <a:ext cx="5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66" name="_s1032"/>
            <p:cNvSpPr>
              <a:spLocks noChangeShapeType="1"/>
            </p:cNvSpPr>
            <p:nvPr/>
          </p:nvSpPr>
          <p:spPr bwMode="blackWhite">
            <a:xfrm flipH="1">
              <a:off x="2123" y="2537"/>
              <a:ext cx="378" cy="3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67" name="_s1034"/>
            <p:cNvSpPr>
              <a:spLocks noChangeShapeType="1"/>
            </p:cNvSpPr>
            <p:nvPr/>
          </p:nvSpPr>
          <p:spPr bwMode="blackWhite">
            <a:xfrm>
              <a:off x="2877" y="2413"/>
              <a:ext cx="0" cy="5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68" name="_s1036"/>
            <p:cNvSpPr>
              <a:spLocks noChangeShapeType="1"/>
            </p:cNvSpPr>
            <p:nvPr/>
          </p:nvSpPr>
          <p:spPr bwMode="blackWhite">
            <a:xfrm>
              <a:off x="3253" y="2537"/>
              <a:ext cx="378" cy="3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69" name="_s1038"/>
            <p:cNvSpPr>
              <a:spLocks noChangeShapeType="1"/>
            </p:cNvSpPr>
            <p:nvPr/>
          </p:nvSpPr>
          <p:spPr bwMode="blackWhite">
            <a:xfrm>
              <a:off x="3409" y="2161"/>
              <a:ext cx="5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70" name="_s1040"/>
            <p:cNvSpPr>
              <a:spLocks noChangeShapeType="1"/>
            </p:cNvSpPr>
            <p:nvPr/>
          </p:nvSpPr>
          <p:spPr bwMode="blackWhite">
            <a:xfrm flipV="1">
              <a:off x="3253" y="1407"/>
              <a:ext cx="378" cy="3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424971" name="_s1042"/>
            <p:cNvSpPr>
              <a:spLocks noChangeShapeType="1"/>
            </p:cNvSpPr>
            <p:nvPr/>
          </p:nvSpPr>
          <p:spPr bwMode="blackWhite">
            <a:xfrm flipV="1">
              <a:off x="2877" y="1250"/>
              <a:ext cx="0" cy="5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grpSp>
          <p:nvGrpSpPr>
            <p:cNvPr id="424972" name="Group 12"/>
            <p:cNvGrpSpPr>
              <a:grpSpLocks/>
            </p:cNvGrpSpPr>
            <p:nvPr/>
          </p:nvGrpSpPr>
          <p:grpSpPr bwMode="auto">
            <a:xfrm>
              <a:off x="2227" y="690"/>
              <a:ext cx="1394" cy="694"/>
              <a:chOff x="2227" y="810"/>
              <a:chExt cx="1394" cy="694"/>
            </a:xfrm>
          </p:grpSpPr>
          <p:pic>
            <p:nvPicPr>
              <p:cNvPr id="424973" name="Picture 13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74" name="Text Box 14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Venture </a:t>
                </a:r>
                <a:br>
                  <a:rPr lang="en-US" sz="1400" b="1" dirty="0"/>
                </a:br>
                <a:r>
                  <a:rPr lang="en-US" sz="1400" b="1" dirty="0"/>
                  <a:t>Financing</a:t>
                </a:r>
              </a:p>
            </p:txBody>
          </p:sp>
        </p:grpSp>
        <p:grpSp>
          <p:nvGrpSpPr>
            <p:cNvPr id="424975" name="Group 15"/>
            <p:cNvGrpSpPr>
              <a:grpSpLocks/>
            </p:cNvGrpSpPr>
            <p:nvPr/>
          </p:nvGrpSpPr>
          <p:grpSpPr bwMode="auto">
            <a:xfrm>
              <a:off x="3554" y="1107"/>
              <a:ext cx="1394" cy="694"/>
              <a:chOff x="2227" y="810"/>
              <a:chExt cx="1394" cy="694"/>
            </a:xfrm>
          </p:grpSpPr>
          <p:pic>
            <p:nvPicPr>
              <p:cNvPr id="424976" name="Picture 16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77" name="Text Box 17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Social Entrepreneurship</a:t>
                </a:r>
              </a:p>
            </p:txBody>
          </p:sp>
        </p:grpSp>
        <p:grpSp>
          <p:nvGrpSpPr>
            <p:cNvPr id="424978" name="Group 18"/>
            <p:cNvGrpSpPr>
              <a:grpSpLocks/>
            </p:cNvGrpSpPr>
            <p:nvPr/>
          </p:nvGrpSpPr>
          <p:grpSpPr bwMode="auto">
            <a:xfrm>
              <a:off x="907" y="1107"/>
              <a:ext cx="1394" cy="694"/>
              <a:chOff x="2227" y="810"/>
              <a:chExt cx="1394" cy="694"/>
            </a:xfrm>
          </p:grpSpPr>
          <p:pic>
            <p:nvPicPr>
              <p:cNvPr id="424979" name="Picture 19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80" name="Text Box 20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Corporate Entrepreneurship</a:t>
                </a:r>
              </a:p>
            </p:txBody>
          </p:sp>
        </p:grpSp>
        <p:grpSp>
          <p:nvGrpSpPr>
            <p:cNvPr id="424981" name="Group 21"/>
            <p:cNvGrpSpPr>
              <a:grpSpLocks/>
            </p:cNvGrpSpPr>
            <p:nvPr/>
          </p:nvGrpSpPr>
          <p:grpSpPr bwMode="auto">
            <a:xfrm>
              <a:off x="2152" y="1742"/>
              <a:ext cx="1632" cy="1003"/>
              <a:chOff x="2227" y="810"/>
              <a:chExt cx="1394" cy="694"/>
            </a:xfrm>
          </p:grpSpPr>
          <p:pic>
            <p:nvPicPr>
              <p:cNvPr id="424982" name="Picture 22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83" name="Text Box 23" descr="Blue01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solidFill>
                <a:srgbClr val="0099FF"/>
              </a:solidFill>
              <a:ln w="317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Trends in Entrepreneurship Research</a:t>
                </a:r>
              </a:p>
            </p:txBody>
          </p:sp>
        </p:grpSp>
        <p:grpSp>
          <p:nvGrpSpPr>
            <p:cNvPr id="424984" name="Group 24"/>
            <p:cNvGrpSpPr>
              <a:grpSpLocks/>
            </p:cNvGrpSpPr>
            <p:nvPr/>
          </p:nvGrpSpPr>
          <p:grpSpPr bwMode="auto">
            <a:xfrm>
              <a:off x="591" y="1869"/>
              <a:ext cx="1394" cy="694"/>
              <a:chOff x="2227" y="810"/>
              <a:chExt cx="1394" cy="694"/>
            </a:xfrm>
          </p:grpSpPr>
          <p:pic>
            <p:nvPicPr>
              <p:cNvPr id="424985" name="Picture 25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86" name="Text Box 26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Entrepreneurial Cognition </a:t>
                </a:r>
              </a:p>
            </p:txBody>
          </p:sp>
        </p:grpSp>
        <p:grpSp>
          <p:nvGrpSpPr>
            <p:cNvPr id="424987" name="Group 27"/>
            <p:cNvGrpSpPr>
              <a:grpSpLocks/>
            </p:cNvGrpSpPr>
            <p:nvPr/>
          </p:nvGrpSpPr>
          <p:grpSpPr bwMode="auto">
            <a:xfrm>
              <a:off x="906" y="2633"/>
              <a:ext cx="1394" cy="694"/>
              <a:chOff x="2227" y="810"/>
              <a:chExt cx="1394" cy="694"/>
            </a:xfrm>
          </p:grpSpPr>
          <p:pic>
            <p:nvPicPr>
              <p:cNvPr id="424988" name="Picture 28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89" name="Text Box 29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Global Entrepreneurial Movement </a:t>
                </a:r>
              </a:p>
            </p:txBody>
          </p:sp>
        </p:grpSp>
        <p:grpSp>
          <p:nvGrpSpPr>
            <p:cNvPr id="424990" name="Group 30"/>
            <p:cNvGrpSpPr>
              <a:grpSpLocks/>
            </p:cNvGrpSpPr>
            <p:nvPr/>
          </p:nvGrpSpPr>
          <p:grpSpPr bwMode="auto">
            <a:xfrm>
              <a:off x="2232" y="2918"/>
              <a:ext cx="1394" cy="694"/>
              <a:chOff x="2227" y="810"/>
              <a:chExt cx="1394" cy="694"/>
            </a:xfrm>
          </p:grpSpPr>
          <p:pic>
            <p:nvPicPr>
              <p:cNvPr id="424991" name="Picture 31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92" name="Text Box 32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Family </a:t>
                </a:r>
                <a:br>
                  <a:rPr lang="en-US" sz="1400" b="1" dirty="0"/>
                </a:br>
                <a:r>
                  <a:rPr lang="en-US" sz="1400" b="1" dirty="0"/>
                  <a:t>Businesses </a:t>
                </a:r>
              </a:p>
            </p:txBody>
          </p:sp>
        </p:grpSp>
        <p:grpSp>
          <p:nvGrpSpPr>
            <p:cNvPr id="424993" name="Group 33"/>
            <p:cNvGrpSpPr>
              <a:grpSpLocks/>
            </p:cNvGrpSpPr>
            <p:nvPr/>
          </p:nvGrpSpPr>
          <p:grpSpPr bwMode="auto">
            <a:xfrm>
              <a:off x="3864" y="1863"/>
              <a:ext cx="1394" cy="694"/>
              <a:chOff x="2227" y="810"/>
              <a:chExt cx="1394" cy="694"/>
            </a:xfrm>
          </p:grpSpPr>
          <p:pic>
            <p:nvPicPr>
              <p:cNvPr id="424994" name="Picture 34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95" name="Text Box 35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Women </a:t>
                </a:r>
                <a:br>
                  <a:rPr lang="en-US" sz="1400" b="1" dirty="0"/>
                </a:br>
                <a:r>
                  <a:rPr lang="en-US" sz="1400" b="1" dirty="0"/>
                  <a:t>and Minority Entrepreneurs </a:t>
                </a:r>
              </a:p>
            </p:txBody>
          </p:sp>
        </p:grpSp>
        <p:grpSp>
          <p:nvGrpSpPr>
            <p:cNvPr id="424996" name="Group 36"/>
            <p:cNvGrpSpPr>
              <a:grpSpLocks/>
            </p:cNvGrpSpPr>
            <p:nvPr/>
          </p:nvGrpSpPr>
          <p:grpSpPr bwMode="auto">
            <a:xfrm>
              <a:off x="3554" y="2633"/>
              <a:ext cx="1394" cy="694"/>
              <a:chOff x="2227" y="810"/>
              <a:chExt cx="1394" cy="694"/>
            </a:xfrm>
          </p:grpSpPr>
          <p:pic>
            <p:nvPicPr>
              <p:cNvPr id="424997" name="Picture 37" descr="Boxshdow0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blackWhite">
              <a:xfrm>
                <a:off x="2227" y="810"/>
                <a:ext cx="1394" cy="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4998" name="Text Box 38" descr="Blue03"/>
              <p:cNvSpPr txBox="1">
                <a:spLocks noChangeArrowheads="1"/>
              </p:cNvSpPr>
              <p:nvPr/>
            </p:nvSpPr>
            <p:spPr bwMode="blackWhite">
              <a:xfrm>
                <a:off x="2301" y="838"/>
                <a:ext cx="1146" cy="53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 w="317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C0C0C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/>
                  <a:t>Entrepreneurial Education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08584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24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F8CA9A6C-5441-41D5-9BF5-1D0A539F05AB}" type="slidenum">
              <a:rPr lang="en-US"/>
              <a:pPr/>
              <a:t>34</a:t>
            </a:fld>
            <a:endParaRPr lang="en-US" dirty="0"/>
          </a:p>
        </p:txBody>
      </p:sp>
      <p:sp>
        <p:nvSpPr>
          <p:cNvPr id="42189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 dirty="0"/>
              <a:t>21st Century Trends in Entrepreneurship Research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93813"/>
            <a:ext cx="8086725" cy="4956175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400" dirty="0"/>
              <a:t>Major Research Themes:</a:t>
            </a:r>
          </a:p>
          <a:p>
            <a:pPr marL="574675" lvl="1" indent="-341313">
              <a:spcBef>
                <a:spcPct val="50000"/>
              </a:spcBef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i="1" dirty="0"/>
              <a:t>Venture Financing</a:t>
            </a:r>
            <a:r>
              <a:rPr lang="en-US" sz="2000" dirty="0"/>
              <a:t>: venture capital and angel capital financing and other financing techniques strengthened in the 1990s.</a:t>
            </a:r>
          </a:p>
          <a:p>
            <a:pPr marL="574675" lvl="1" indent="-341313">
              <a:spcBef>
                <a:spcPct val="50000"/>
              </a:spcBef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i="1" dirty="0"/>
              <a:t>Corporate Entrepreneurship</a:t>
            </a:r>
            <a:r>
              <a:rPr lang="en-US" sz="2000" dirty="0"/>
              <a:t> and the need for entrepreneurial cultures has drawn increased attention.</a:t>
            </a:r>
          </a:p>
          <a:p>
            <a:pPr marL="574675" lvl="1" indent="-341313">
              <a:spcBef>
                <a:spcPct val="50000"/>
              </a:spcBef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i="1" dirty="0"/>
              <a:t>Social Entrepreneurship</a:t>
            </a:r>
            <a:r>
              <a:rPr lang="en-US" sz="2000" dirty="0"/>
              <a:t> has unprecedented strength within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</a:t>
            </a:r>
            <a:r>
              <a:rPr lang="en-US" sz="2000" dirty="0"/>
              <a:t>new generation of entrepreneurs.</a:t>
            </a:r>
          </a:p>
          <a:p>
            <a:pPr marL="574675" lvl="1" indent="-341313">
              <a:spcBef>
                <a:spcPct val="50000"/>
              </a:spcBef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i="1" dirty="0"/>
              <a:t>Entrepreneurial Cognition</a:t>
            </a:r>
            <a:r>
              <a:rPr lang="en-US" sz="2000" dirty="0"/>
              <a:t> is providing new insights into the psychological aspects of the entrepreneurial process.</a:t>
            </a:r>
          </a:p>
          <a:p>
            <a:pPr marL="574675" lvl="1" indent="-341313">
              <a:spcBef>
                <a:spcPct val="50000"/>
              </a:spcBef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i="1" dirty="0"/>
              <a:t>Women and Minority Entrepreneurs</a:t>
            </a:r>
            <a:r>
              <a:rPr lang="en-US" sz="2000" dirty="0"/>
              <a:t> appear to face obstacles and difficulties different from those that other entrepreneurs face.</a:t>
            </a:r>
          </a:p>
          <a:p>
            <a:pPr marL="574675" lvl="1" indent="-341313">
              <a:spcBef>
                <a:spcPct val="50000"/>
              </a:spcBef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dirty="0"/>
              <a:t>The </a:t>
            </a:r>
            <a:r>
              <a:rPr lang="en-US" sz="2000" i="1" dirty="0"/>
              <a:t>Global Entrepreneurial Movement</a:t>
            </a:r>
            <a:r>
              <a:rPr lang="en-US" sz="2000" dirty="0"/>
              <a:t> is increasing. </a:t>
            </a:r>
          </a:p>
        </p:txBody>
      </p:sp>
    </p:spTree>
    <p:extLst>
      <p:ext uri="{BB962C8B-B14F-4D97-AF65-F5344CB8AC3E}">
        <p14:creationId xmlns:p14="http://schemas.microsoft.com/office/powerpoint/2010/main" val="374666724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F222C385-A64E-4D8B-97FA-515CD85F7EFA}" type="slidenum">
              <a:rPr lang="en-US"/>
              <a:pPr/>
              <a:t>35</a:t>
            </a:fld>
            <a:endParaRPr lang="en-US" dirty="0"/>
          </a:p>
        </p:txBody>
      </p:sp>
      <p:sp>
        <p:nvSpPr>
          <p:cNvPr id="41984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55193"/>
            <a:ext cx="9136063" cy="1092607"/>
          </a:xfrm>
        </p:spPr>
        <p:txBody>
          <a:bodyPr/>
          <a:lstStyle/>
          <a:p>
            <a:r>
              <a:rPr lang="en-US" sz="2800" dirty="0"/>
              <a:t>21st Century Trends in Entrepreneurship </a:t>
            </a:r>
            <a:r>
              <a:rPr lang="en-US" sz="2800" dirty="0" smtClean="0"/>
              <a:t>Research (cont’d</a:t>
            </a:r>
            <a:r>
              <a:rPr lang="en-US" sz="2800" dirty="0"/>
              <a:t>)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828800"/>
            <a:ext cx="8229600" cy="4421188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400" dirty="0"/>
              <a:t>Major Research Themes (cont’d):</a:t>
            </a:r>
          </a:p>
          <a:p>
            <a:pPr marL="858837" lvl="1" indent="-457200">
              <a:spcBef>
                <a:spcPct val="50000"/>
              </a:spcBef>
              <a:buClr>
                <a:srgbClr val="0099CC"/>
              </a:buClr>
              <a:buSzPct val="100000"/>
              <a:buFont typeface="+mj-lt"/>
              <a:buAutoNum type="arabicPeriod" startAt="7"/>
            </a:pPr>
            <a:r>
              <a:rPr lang="en-US" sz="2000" i="1" dirty="0"/>
              <a:t>Family Businesses</a:t>
            </a:r>
            <a:r>
              <a:rPr lang="en-US" sz="2000" dirty="0"/>
              <a:t> have become a stronger focus of research.</a:t>
            </a:r>
          </a:p>
          <a:p>
            <a:pPr marL="858837" lvl="1" indent="-457200">
              <a:spcBef>
                <a:spcPct val="50000"/>
              </a:spcBef>
              <a:buClr>
                <a:srgbClr val="0099CC"/>
              </a:buClr>
              <a:buSzPct val="100000"/>
              <a:buFont typeface="+mj-lt"/>
              <a:buAutoNum type="arabicPeriod" startAt="7"/>
            </a:pPr>
            <a:r>
              <a:rPr lang="en-US" sz="2000" i="1" dirty="0"/>
              <a:t>Entrepreneurial Education</a:t>
            </a:r>
            <a:r>
              <a:rPr lang="en-US" sz="2000" dirty="0"/>
              <a:t> has become one of the hottest topics in business and engineering schools throughout the world.</a:t>
            </a:r>
          </a:p>
        </p:txBody>
      </p:sp>
    </p:spTree>
    <p:extLst>
      <p:ext uri="{BB962C8B-B14F-4D97-AF65-F5344CB8AC3E}">
        <p14:creationId xmlns:p14="http://schemas.microsoft.com/office/powerpoint/2010/main" val="226458731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Entrepreneurial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140" y="1828800"/>
            <a:ext cx="4040188" cy="639762"/>
          </a:xfrm>
        </p:spPr>
        <p:txBody>
          <a:bodyPr/>
          <a:lstStyle/>
          <a:p>
            <a:r>
              <a:rPr lang="en-US" sz="2200" dirty="0" smtClean="0"/>
              <a:t>Best Graduate Programs </a:t>
            </a:r>
            <a:br>
              <a:rPr lang="en-US" sz="2200" dirty="0" smtClean="0"/>
            </a:br>
            <a:r>
              <a:rPr lang="en-US" sz="2200" dirty="0" smtClean="0"/>
              <a:t>in Entrepreneurship</a:t>
            </a:r>
            <a:endParaRPr lang="en-US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/>
          <a:p>
            <a:r>
              <a:rPr lang="en-US" sz="2200" dirty="0" smtClean="0"/>
              <a:t>Indiana University–Bloomington**</a:t>
            </a:r>
          </a:p>
          <a:p>
            <a:r>
              <a:rPr lang="en-US" sz="2200" dirty="0" smtClean="0"/>
              <a:t>Stanford University</a:t>
            </a:r>
          </a:p>
          <a:p>
            <a:r>
              <a:rPr lang="en-US" sz="2200" dirty="0" smtClean="0"/>
              <a:t>Harvard University</a:t>
            </a:r>
          </a:p>
          <a:p>
            <a:r>
              <a:rPr lang="en-US" sz="2200" dirty="0" smtClean="0"/>
              <a:t>Massachusetts Institute </a:t>
            </a:r>
            <a:br>
              <a:rPr lang="en-US" sz="2200" dirty="0" smtClean="0"/>
            </a:br>
            <a:r>
              <a:rPr lang="en-US" sz="2200" dirty="0" smtClean="0"/>
              <a:t>of Technology</a:t>
            </a:r>
          </a:p>
          <a:p>
            <a:r>
              <a:rPr lang="en-US" sz="2200" dirty="0" smtClean="0"/>
              <a:t>University of California–Berkeley**</a:t>
            </a:r>
          </a:p>
          <a:p>
            <a:r>
              <a:rPr lang="en-US" sz="2200" dirty="0" smtClean="0"/>
              <a:t>Babson College</a:t>
            </a:r>
            <a:endParaRPr lang="en-US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7258" y="1828800"/>
            <a:ext cx="4041775" cy="639762"/>
          </a:xfrm>
        </p:spPr>
        <p:txBody>
          <a:bodyPr/>
          <a:lstStyle/>
          <a:p>
            <a:r>
              <a:rPr lang="en-US" sz="2200" dirty="0" smtClean="0"/>
              <a:t>Best Undergraduate Programs in Entrepreneurship</a:t>
            </a:r>
            <a:endParaRPr lang="en-US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/>
          <a:p>
            <a:r>
              <a:rPr lang="en-US" sz="2200" dirty="0" smtClean="0"/>
              <a:t>Indiana University–Bloomington**</a:t>
            </a:r>
          </a:p>
          <a:p>
            <a:r>
              <a:rPr lang="en-US" sz="2200" dirty="0" smtClean="0"/>
              <a:t>University of Pennsylvania</a:t>
            </a:r>
          </a:p>
          <a:p>
            <a:r>
              <a:rPr lang="en-US" sz="2200" dirty="0" smtClean="0"/>
              <a:t>University of Southern California</a:t>
            </a:r>
          </a:p>
          <a:p>
            <a:r>
              <a:rPr lang="en-US" sz="2200" dirty="0" smtClean="0"/>
              <a:t>University of Arizona**</a:t>
            </a:r>
          </a:p>
          <a:p>
            <a:r>
              <a:rPr lang="en-US" sz="2200" dirty="0" smtClean="0"/>
              <a:t>Babson College</a:t>
            </a:r>
            <a:endParaRPr lang="en-US" sz="2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1–</a:t>
            </a:r>
            <a:fld id="{A066A2FD-288C-470D-A1B2-2086F2CEDC9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0140" y="1219200"/>
            <a:ext cx="8094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99CC"/>
                </a:solidFill>
              </a:rPr>
              <a:t>The Best Business Schools for Entrepreneurship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16559" y="5872791"/>
            <a:ext cx="191110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>
                <a:solidFill>
                  <a:srgbClr val="0099CC"/>
                </a:solidFill>
              </a:rPr>
              <a:t>**denotes public university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8033" y="6096000"/>
            <a:ext cx="5943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  <a:latin typeface="AdvOTf8c057a5.BI"/>
              </a:rPr>
              <a:t>Source: 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Adapted from </a:t>
            </a:r>
            <a:r>
              <a:rPr lang="en-US" sz="800" dirty="0">
                <a:solidFill>
                  <a:srgbClr val="0099CC"/>
                </a:solidFill>
                <a:latin typeface="AdvOTbc475f09+20"/>
              </a:rPr>
              <a:t>“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Best Colleges for Aspiring Entrepreneurs,</a:t>
            </a:r>
            <a:r>
              <a:rPr lang="en-US" sz="800" dirty="0">
                <a:solidFill>
                  <a:srgbClr val="0099CC"/>
                </a:solidFill>
                <a:latin typeface="AdvOTbc475f09+20"/>
              </a:rPr>
              <a:t>” </a:t>
            </a:r>
            <a:r>
              <a:rPr lang="en-US" sz="800" i="1" dirty="0">
                <a:solidFill>
                  <a:srgbClr val="0099CC"/>
                </a:solidFill>
                <a:latin typeface="AdvOT638a931c.I"/>
              </a:rPr>
              <a:t>Fortune Small Business 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(2007); </a:t>
            </a:r>
            <a:r>
              <a:rPr lang="en-US" sz="800" dirty="0">
                <a:solidFill>
                  <a:srgbClr val="0099CC"/>
                </a:solidFill>
                <a:latin typeface="AdvOTbc475f09+20"/>
              </a:rPr>
              <a:t>“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Venture Education</a:t>
            </a:r>
            <a:r>
              <a:rPr lang="en-US" sz="800" dirty="0" smtClean="0">
                <a:solidFill>
                  <a:srgbClr val="0099CC"/>
                </a:solidFill>
                <a:latin typeface="AdvOTbc475f09"/>
              </a:rPr>
              <a:t>,</a:t>
            </a:r>
            <a:r>
              <a:rPr lang="en-US" sz="800" dirty="0" smtClean="0">
                <a:solidFill>
                  <a:srgbClr val="0099CC"/>
                </a:solidFill>
                <a:latin typeface="AdvOTbc475f09+20"/>
              </a:rPr>
              <a:t>” </a:t>
            </a:r>
            <a:r>
              <a:rPr lang="en-US" sz="800" i="1" dirty="0" smtClean="0">
                <a:solidFill>
                  <a:srgbClr val="0099CC"/>
                </a:solidFill>
                <a:latin typeface="AdvOT638a931c.I"/>
              </a:rPr>
              <a:t>Fortune </a:t>
            </a:r>
            <a:r>
              <a:rPr lang="en-US" sz="800" i="1" dirty="0">
                <a:solidFill>
                  <a:srgbClr val="0099CC"/>
                </a:solidFill>
                <a:latin typeface="AdvOT638a931c.I"/>
              </a:rPr>
              <a:t>Magazine 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(2010); and </a:t>
            </a:r>
            <a:r>
              <a:rPr lang="en-US" sz="800" dirty="0">
                <a:solidFill>
                  <a:srgbClr val="0099CC"/>
                </a:solidFill>
                <a:latin typeface="AdvOTbc475f09+20"/>
              </a:rPr>
              <a:t>“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Best Business School Rankings</a:t>
            </a:r>
            <a:r>
              <a:rPr lang="en-US" sz="800" dirty="0">
                <a:solidFill>
                  <a:srgbClr val="0099CC"/>
                </a:solidFill>
                <a:latin typeface="AdvOTbc475f09+20"/>
              </a:rPr>
              <a:t>” </a:t>
            </a:r>
            <a:r>
              <a:rPr lang="en-US" sz="800" i="1" dirty="0">
                <a:solidFill>
                  <a:srgbClr val="0099CC"/>
                </a:solidFill>
                <a:latin typeface="AdvOT638a931c.I"/>
              </a:rPr>
              <a:t>U.S. News &amp; World Report </a:t>
            </a:r>
            <a:r>
              <a:rPr lang="en-US" sz="800" dirty="0" smtClean="0">
                <a:solidFill>
                  <a:srgbClr val="0099CC"/>
                </a:solidFill>
                <a:latin typeface="AdvOT638a931c.I"/>
              </a:rPr>
              <a:t>(2007 through 2015)</a:t>
            </a:r>
            <a:r>
              <a:rPr lang="en-US" sz="800" dirty="0">
                <a:solidFill>
                  <a:srgbClr val="0099CC"/>
                </a:solidFill>
                <a:latin typeface="AdvOTbc475f09"/>
              </a:rPr>
              <a:t>;</a:t>
            </a:r>
            <a:endParaRPr lang="en-US" sz="800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546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74DC3D19-FD2D-491A-AC89-FDD8A23E2FBD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407554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44000" cy="723275"/>
          </a:xfrm>
        </p:spPr>
        <p:txBody>
          <a:bodyPr/>
          <a:lstStyle/>
          <a:p>
            <a:r>
              <a:rPr lang="en-US" dirty="0"/>
              <a:t>Key</a:t>
            </a:r>
            <a:r>
              <a:rPr lang="en-US" dirty="0" smtClean="0"/>
              <a:t> Entrepreneurship Concepts</a:t>
            </a:r>
            <a:endParaRPr lang="en-US" dirty="0"/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Entrepreneurship</a:t>
            </a:r>
          </a:p>
          <a:p>
            <a:pPr lvl="1"/>
            <a:r>
              <a:rPr lang="en-US" dirty="0"/>
              <a:t>A process of innovation and new-venture creation through four major dimensions—individual, organizational, environmental, </a:t>
            </a:r>
            <a:r>
              <a:rPr lang="en-US" dirty="0" smtClean="0"/>
              <a:t>and process—that </a:t>
            </a:r>
            <a:r>
              <a:rPr lang="en-US" dirty="0"/>
              <a:t>is aided by collaborative networks in government, education, and institutions.</a:t>
            </a:r>
          </a:p>
          <a:p>
            <a:r>
              <a:rPr lang="en-US" dirty="0"/>
              <a:t>Entrepreneur</a:t>
            </a:r>
          </a:p>
          <a:p>
            <a:pPr lvl="1"/>
            <a:r>
              <a:rPr lang="en-US" dirty="0"/>
              <a:t>A catalyst for economic change who uses purposeful searching, careful planning, and sound judgment when carrying out the entrepreneurial process.</a:t>
            </a:r>
          </a:p>
        </p:txBody>
      </p:sp>
    </p:spTree>
    <p:extLst>
      <p:ext uri="{BB962C8B-B14F-4D97-AF65-F5344CB8AC3E}">
        <p14:creationId xmlns:p14="http://schemas.microsoft.com/office/powerpoint/2010/main" val="371582200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4E24AE77-0F07-4F78-BA64-D22D8ACD9E12}" type="slidenum">
              <a:rPr lang="en-US"/>
              <a:pPr/>
              <a:t>38</a:t>
            </a:fld>
            <a:endParaRPr lang="en-US" dirty="0"/>
          </a:p>
        </p:txBody>
      </p:sp>
      <p:sp>
        <p:nvSpPr>
          <p:cNvPr id="4096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</a:t>
            </a:r>
            <a:r>
              <a:rPr lang="en-US" dirty="0" smtClean="0"/>
              <a:t>Concepts (cont’d)</a:t>
            </a:r>
            <a:endParaRPr lang="en-US" dirty="0"/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dirty="0" smtClean="0"/>
              <a:t>Entrepreneurial Discipline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It matters not who or what the entrepreneur is—a business or a non-business public service organization, whether a governmental or non-governmental institution.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The rules are much the same and so are the kinds of innovation and where to look for them.</a:t>
            </a:r>
          </a:p>
        </p:txBody>
      </p:sp>
    </p:spTree>
    <p:extLst>
      <p:ext uri="{BB962C8B-B14F-4D97-AF65-F5344CB8AC3E}">
        <p14:creationId xmlns:p14="http://schemas.microsoft.com/office/powerpoint/2010/main" val="397066776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4E24AE77-0F07-4F78-BA64-D22D8ACD9E12}" type="slidenum">
              <a:rPr lang="en-US"/>
              <a:pPr/>
              <a:t>39</a:t>
            </a:fld>
            <a:endParaRPr lang="en-US" dirty="0"/>
          </a:p>
        </p:txBody>
      </p:sp>
      <p:sp>
        <p:nvSpPr>
          <p:cNvPr id="4096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</a:t>
            </a:r>
            <a:r>
              <a:rPr lang="en-US" dirty="0" smtClean="0"/>
              <a:t>Concepts (cont’d)</a:t>
            </a:r>
            <a:endParaRPr lang="en-US" dirty="0"/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dirty="0" smtClean="0"/>
              <a:t>Entrepreneurial Leadership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Combining two capacities of the pursuit of innovation.</a:t>
            </a:r>
          </a:p>
          <a:p>
            <a:pPr lvl="2">
              <a:spcBef>
                <a:spcPct val="40000"/>
              </a:spcBef>
            </a:pPr>
            <a:r>
              <a:rPr lang="en-US" dirty="0" smtClean="0"/>
              <a:t>Capacity to lead</a:t>
            </a:r>
          </a:p>
          <a:p>
            <a:pPr lvl="2">
              <a:spcBef>
                <a:spcPct val="40000"/>
              </a:spcBef>
            </a:pPr>
            <a:r>
              <a:rPr lang="en-US" dirty="0" smtClean="0"/>
              <a:t>Capacity to risk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Leadership is measured.</a:t>
            </a:r>
          </a:p>
          <a:p>
            <a:pPr lvl="2">
              <a:spcBef>
                <a:spcPct val="40000"/>
              </a:spcBef>
            </a:pPr>
            <a:r>
              <a:rPr lang="en-US" dirty="0" smtClean="0"/>
              <a:t>Sense of opportunity</a:t>
            </a:r>
          </a:p>
          <a:p>
            <a:pPr lvl="2">
              <a:spcBef>
                <a:spcPct val="40000"/>
              </a:spcBef>
            </a:pPr>
            <a:r>
              <a:rPr lang="en-US" dirty="0" smtClean="0"/>
              <a:t>Drive to innovate</a:t>
            </a:r>
          </a:p>
          <a:p>
            <a:pPr lvl="2">
              <a:spcBef>
                <a:spcPct val="40000"/>
              </a:spcBef>
            </a:pPr>
            <a:r>
              <a:rPr lang="en-US" dirty="0" smtClean="0"/>
              <a:t>Capacity for accomplishment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One of the most significant phrases in the twenty-first century.</a:t>
            </a:r>
          </a:p>
        </p:txBody>
      </p:sp>
    </p:spTree>
    <p:extLst>
      <p:ext uri="{BB962C8B-B14F-4D97-AF65-F5344CB8AC3E}">
        <p14:creationId xmlns:p14="http://schemas.microsoft.com/office/powerpoint/2010/main" val="397066776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9B17E1DD-0B31-4196-89F3-0FFBCAB847F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25190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57175"/>
            <a:ext cx="9124950" cy="1249363"/>
          </a:xfrm>
        </p:spPr>
        <p:txBody>
          <a:bodyPr tIns="182880"/>
          <a:lstStyle/>
          <a:p>
            <a:r>
              <a:rPr lang="en-US" dirty="0"/>
              <a:t>Entrepreneurs versus </a:t>
            </a:r>
            <a:br>
              <a:rPr lang="en-US" dirty="0"/>
            </a:br>
            <a:r>
              <a:rPr lang="en-US" dirty="0"/>
              <a:t>Small Business Owners: A Distinction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744663"/>
            <a:ext cx="6715125" cy="4579937"/>
          </a:xfrm>
        </p:spPr>
        <p:txBody>
          <a:bodyPr/>
          <a:lstStyle/>
          <a:p>
            <a:r>
              <a:rPr lang="en-US" dirty="0"/>
              <a:t>Small Businesses Owners</a:t>
            </a:r>
          </a:p>
          <a:p>
            <a:pPr lvl="1"/>
            <a:r>
              <a:rPr lang="en-US" dirty="0"/>
              <a:t>Manage their businesses by expecting stable sales, profits, and growth</a:t>
            </a:r>
          </a:p>
          <a:p>
            <a:r>
              <a:rPr lang="en-US" dirty="0"/>
              <a:t>Entrepreneurs</a:t>
            </a:r>
          </a:p>
          <a:p>
            <a:pPr lvl="1"/>
            <a:r>
              <a:rPr lang="en-US" dirty="0"/>
              <a:t>Focus their efforts on innovation, profitability and</a:t>
            </a:r>
            <a:r>
              <a:rPr lang="en-US" dirty="0" smtClean="0"/>
              <a:t> sustainable growth</a:t>
            </a:r>
            <a:endParaRPr lang="en-US" dirty="0"/>
          </a:p>
        </p:txBody>
      </p:sp>
      <p:pic>
        <p:nvPicPr>
          <p:cNvPr id="2054" name="Picture 6" descr="C:\Users\Charlie\AppData\Local\Microsoft\Windows\Temporary Internet Files\Content.IE5\GUPX3VIZ\MC90025066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962400"/>
            <a:ext cx="2009869" cy="18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91997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EB245097-619F-464C-A69D-AE9002A49DE9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41165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44000" cy="723275"/>
          </a:xfrm>
        </p:spPr>
        <p:txBody>
          <a:bodyPr/>
          <a:lstStyle/>
          <a:p>
            <a:r>
              <a:rPr lang="en-US" dirty="0"/>
              <a:t>Key Terms and Concepts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000" dirty="0"/>
              <a:t>better widget strategies</a:t>
            </a:r>
          </a:p>
          <a:p>
            <a:r>
              <a:rPr lang="en-US" sz="2000" dirty="0"/>
              <a:t>corridor principle</a:t>
            </a:r>
          </a:p>
          <a:p>
            <a:r>
              <a:rPr lang="en-US" sz="2000" dirty="0"/>
              <a:t>displacement school of thought</a:t>
            </a:r>
          </a:p>
          <a:p>
            <a:r>
              <a:rPr lang="en-US" sz="2000" dirty="0" smtClean="0"/>
              <a:t>dynamic states model</a:t>
            </a:r>
          </a:p>
          <a:p>
            <a:r>
              <a:rPr lang="en-US" sz="2000" dirty="0" smtClean="0"/>
              <a:t>entrepreneur</a:t>
            </a:r>
            <a:endParaRPr lang="en-US" sz="2000" dirty="0"/>
          </a:p>
          <a:p>
            <a:r>
              <a:rPr lang="en-US" sz="2000" dirty="0" smtClean="0"/>
              <a:t>entrepreneurial discipline</a:t>
            </a:r>
          </a:p>
          <a:p>
            <a:r>
              <a:rPr lang="en-US" sz="2000" dirty="0" smtClean="0"/>
              <a:t>entrepreneurial leadership</a:t>
            </a:r>
          </a:p>
          <a:p>
            <a:r>
              <a:rPr lang="en-US" sz="2000" dirty="0" smtClean="0"/>
              <a:t>Entrepreneurial </a:t>
            </a:r>
            <a:r>
              <a:rPr lang="en-US" sz="2000" dirty="0"/>
              <a:t>Revolution</a:t>
            </a:r>
          </a:p>
          <a:p>
            <a:r>
              <a:rPr lang="en-US" sz="2000" dirty="0"/>
              <a:t>entrepreneurial trait school of thought</a:t>
            </a:r>
          </a:p>
          <a:p>
            <a:r>
              <a:rPr lang="en-US" sz="2000" dirty="0"/>
              <a:t>entrepreneurship</a:t>
            </a:r>
          </a:p>
          <a:p>
            <a:r>
              <a:rPr lang="en-US" sz="2000" dirty="0"/>
              <a:t>environmental school of thought</a:t>
            </a:r>
          </a:p>
          <a:p>
            <a:r>
              <a:rPr lang="en-US" sz="2000" dirty="0"/>
              <a:t>external locus of control</a:t>
            </a:r>
          </a:p>
        </p:txBody>
      </p:sp>
      <p:sp>
        <p:nvSpPr>
          <p:cNvPr id="41165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000" dirty="0"/>
              <a:t>financial/capital school of thought</a:t>
            </a:r>
            <a:endParaRPr lang="en-US" sz="2000" dirty="0" smtClean="0"/>
          </a:p>
          <a:p>
            <a:r>
              <a:rPr lang="en-US" sz="2000" dirty="0" smtClean="0"/>
              <a:t>framework of frameworks</a:t>
            </a:r>
          </a:p>
          <a:p>
            <a:r>
              <a:rPr lang="en-US" sz="2000" smtClean="0"/>
              <a:t>gazelle</a:t>
            </a:r>
            <a:endParaRPr lang="en-US" sz="2000" dirty="0" smtClean="0"/>
          </a:p>
          <a:p>
            <a:r>
              <a:rPr lang="en-US" sz="2000" dirty="0" smtClean="0"/>
              <a:t>great </a:t>
            </a:r>
            <a:r>
              <a:rPr lang="en-US" sz="2000" dirty="0"/>
              <a:t>chef strategies</a:t>
            </a:r>
          </a:p>
          <a:p>
            <a:r>
              <a:rPr lang="en-US" sz="2000" dirty="0"/>
              <a:t>internal locus of control</a:t>
            </a:r>
          </a:p>
          <a:p>
            <a:r>
              <a:rPr lang="en-US" sz="2000" dirty="0"/>
              <a:t>macro view of entrepreneurship</a:t>
            </a:r>
          </a:p>
          <a:p>
            <a:r>
              <a:rPr lang="en-US" sz="2000" dirty="0"/>
              <a:t>micro view of entrepreneurship</a:t>
            </a:r>
          </a:p>
          <a:p>
            <a:r>
              <a:rPr lang="en-US" sz="2000" dirty="0"/>
              <a:t>mountain gap strategies</a:t>
            </a:r>
          </a:p>
          <a:p>
            <a:r>
              <a:rPr lang="en-US" sz="2000" dirty="0"/>
              <a:t>strategic formulation school of thought</a:t>
            </a:r>
          </a:p>
          <a:p>
            <a:r>
              <a:rPr lang="en-US" sz="2000" dirty="0"/>
              <a:t>venture opportunity school of thought</a:t>
            </a:r>
          </a:p>
          <a:p>
            <a:r>
              <a:rPr lang="en-US" sz="2000" dirty="0"/>
              <a:t>water well strategies</a:t>
            </a:r>
          </a:p>
        </p:txBody>
      </p:sp>
    </p:spTree>
    <p:extLst>
      <p:ext uri="{BB962C8B-B14F-4D97-AF65-F5344CB8AC3E}">
        <p14:creationId xmlns:p14="http://schemas.microsoft.com/office/powerpoint/2010/main" val="105736960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1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1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1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11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1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1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1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1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1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1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1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11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1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11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1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1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11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11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11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11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116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116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1" grpId="0" build="p"/>
      <p:bldP spid="41165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51805741-AF23-4FEC-930E-5DCEEF0507B6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539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Entrepreneurship: A </a:t>
            </a:r>
            <a:r>
              <a:rPr lang="en-US" dirty="0" smtClean="0"/>
              <a:t>Mind-Set</a:t>
            </a:r>
            <a:endParaRPr lang="en-US" dirty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219200"/>
            <a:ext cx="6715125" cy="51054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Entrepreneurship is more than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mere creation of business: 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Seeking opportunities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Taking risks beyond security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Having the tenacity to push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</a:t>
            </a:r>
            <a:r>
              <a:rPr lang="en-US" dirty="0"/>
              <a:t>idea through to reality </a:t>
            </a:r>
          </a:p>
          <a:p>
            <a:pPr>
              <a:spcBef>
                <a:spcPct val="50000"/>
              </a:spcBef>
            </a:pPr>
            <a:r>
              <a:rPr lang="en-US" dirty="0"/>
              <a:t>Entrepreneurship is an integrated concept that permeates an individual’s business in an innovative manner.</a:t>
            </a:r>
          </a:p>
        </p:txBody>
      </p:sp>
      <p:pic>
        <p:nvPicPr>
          <p:cNvPr id="1040" name="Picture 16" descr="C:\Users\Charlie\AppData\Local\Microsoft\Windows\Temporary Internet Files\Content.IE5\B3TVMTM1\MC90036769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95400"/>
            <a:ext cx="2302946" cy="291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835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D2EB8F60-5823-4F4E-B5F0-1ADE66961AD3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129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Evolution of Entrepreneurship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Entrepreneur is derived from the French </a:t>
            </a:r>
            <a:r>
              <a:rPr lang="en-US" i="1" dirty="0">
                <a:solidFill>
                  <a:srgbClr val="996600"/>
                </a:solidFill>
              </a:rPr>
              <a:t>entreprendre</a:t>
            </a:r>
            <a:r>
              <a:rPr lang="en-US" dirty="0"/>
              <a:t>, meaning “to undertake.”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The </a:t>
            </a:r>
            <a:r>
              <a:rPr lang="en-US" b="1" dirty="0"/>
              <a:t>entrepreneur</a:t>
            </a:r>
            <a:r>
              <a:rPr lang="en-US" dirty="0"/>
              <a:t> is one who undertakes to organize, manage, and assume the risks of a business. 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Although no single definition of entrepreneur exists and no one profile can represent</a:t>
            </a:r>
            <a:r>
              <a:rPr lang="en-US" dirty="0" smtClean="0"/>
              <a:t> today’s entrepreneurs, </a:t>
            </a:r>
            <a:r>
              <a:rPr lang="en-US" dirty="0"/>
              <a:t>research is providing an increasingly sharper focus on the subject.</a:t>
            </a:r>
          </a:p>
        </p:txBody>
      </p:sp>
    </p:spTree>
    <p:extLst>
      <p:ext uri="{BB962C8B-B14F-4D97-AF65-F5344CB8AC3E}">
        <p14:creationId xmlns:p14="http://schemas.microsoft.com/office/powerpoint/2010/main" val="4122371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484BB027-4748-4BCB-A8B5-77090EEC0939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334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97081"/>
            <a:ext cx="9124950" cy="1169551"/>
          </a:xfrm>
        </p:spPr>
        <p:txBody>
          <a:bodyPr tIns="91440"/>
          <a:lstStyle/>
          <a:p>
            <a:r>
              <a:rPr lang="en-US" dirty="0"/>
              <a:t>A Summary Description </a:t>
            </a:r>
            <a:br>
              <a:rPr lang="en-US" dirty="0"/>
            </a:br>
            <a:r>
              <a:rPr lang="en-US" dirty="0"/>
              <a:t>of Entrepreneurship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670050"/>
            <a:ext cx="8229600" cy="4654550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Entrepreneurship (Robert C. Ronstadt)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The dynamic process of creating incremental wealth.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This wealth is created by individuals who assume major risks in terms of equity, time, and/or career commitment of providing value for a product or service.  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The product or service itself may or may not be new or unique but the entrepreneur must somehow infuse value by securing and allocating the necessary skills and resources.</a:t>
            </a:r>
          </a:p>
        </p:txBody>
      </p:sp>
    </p:spTree>
    <p:extLst>
      <p:ext uri="{BB962C8B-B14F-4D97-AF65-F5344CB8AC3E}">
        <p14:creationId xmlns:p14="http://schemas.microsoft.com/office/powerpoint/2010/main" val="8732384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68BA82CB-274B-4570-9C33-D05B77EEB0E1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1539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Integrated Definition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Entrepreneurship</a:t>
            </a:r>
          </a:p>
          <a:p>
            <a:pPr lvl="1"/>
            <a:r>
              <a:rPr lang="en-US" dirty="0"/>
              <a:t>A dynamic process of vision, change, and creation.</a:t>
            </a:r>
          </a:p>
          <a:p>
            <a:pPr lvl="2"/>
            <a:r>
              <a:rPr lang="en-US" dirty="0"/>
              <a:t>Requires an application of energy and passion towards the creation and implementation of new ideas and creative solutions.</a:t>
            </a:r>
          </a:p>
          <a:p>
            <a:pPr lvl="1"/>
            <a:r>
              <a:rPr lang="en-US" dirty="0"/>
              <a:t>Essential ingredients include: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The willingness to take calculated risks</a:t>
            </a:r>
            <a:r>
              <a:rPr lang="en-US" dirty="0">
                <a:cs typeface="Arial" charset="0"/>
              </a:rPr>
              <a:t>—</a:t>
            </a:r>
            <a:r>
              <a:rPr lang="en-US" dirty="0"/>
              <a:t>in terms of time, equity, or career.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The ability to formulate an effective venture team; the creative skill to marshal needed resources.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The fundamental skills of building a solid business plan.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The vision to recognize opportunity where others see chaos, contradiction, and confusion.</a:t>
            </a:r>
          </a:p>
        </p:txBody>
      </p:sp>
    </p:spTree>
    <p:extLst>
      <p:ext uri="{BB962C8B-B14F-4D97-AF65-F5344CB8AC3E}">
        <p14:creationId xmlns:p14="http://schemas.microsoft.com/office/powerpoint/2010/main" val="263201160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1–</a:t>
            </a:r>
            <a:fld id="{616D3C73-B9CD-4D21-9431-D93E0547D452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1744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8283"/>
            <a:ext cx="9136063" cy="1215717"/>
          </a:xfrm>
        </p:spPr>
        <p:txBody>
          <a:bodyPr/>
          <a:lstStyle/>
          <a:p>
            <a:r>
              <a:rPr lang="en-US" dirty="0"/>
              <a:t>Avoiding Folklore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Myths of Entrepreneurship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676400"/>
            <a:ext cx="8229600" cy="4572000"/>
          </a:xfrm>
        </p:spPr>
        <p:txBody>
          <a:bodyPr/>
          <a:lstStyle/>
          <a:p>
            <a:pPr marL="169863" indent="-169863">
              <a:spcBef>
                <a:spcPct val="50000"/>
              </a:spcBef>
              <a:tabLst>
                <a:tab pos="1201738" algn="l"/>
              </a:tabLst>
            </a:pPr>
            <a:r>
              <a:rPr lang="en-US" sz="2000" dirty="0"/>
              <a:t>Myth 1:	Entrepreneurs Are Doers, Not Thinkers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2:	Entrepreneurs Are Born, Not Made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3:	Entrepreneurs Are Always Inventors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4:	Entrepreneurs Are Academic and Social Misfits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5:	Entrepreneurs Must Fit the </a:t>
            </a:r>
            <a:r>
              <a:rPr lang="en-US" sz="2000" dirty="0" smtClean="0"/>
              <a:t>Profile</a:t>
            </a:r>
            <a:endParaRPr lang="en-US" sz="2000" dirty="0"/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6:	All Entrepreneurs Need Is Money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7:	All Entrepreneurs Need Is Luck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8:	Entrepreneurship Is Unstructured and Chaotic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9:	Most Entrepreneurial Initiatives Fail</a:t>
            </a:r>
          </a:p>
          <a:p>
            <a:pPr marL="169863" indent="-169863">
              <a:spcBef>
                <a:spcPct val="50000"/>
              </a:spcBef>
              <a:tabLst>
                <a:tab pos="1198563" algn="l"/>
              </a:tabLst>
            </a:pPr>
            <a:r>
              <a:rPr lang="en-US" sz="2000" dirty="0"/>
              <a:t>Myth 10:	Entrepreneurs Are Extreme Risk </a:t>
            </a:r>
            <a:r>
              <a:rPr lang="en-US" sz="2000" dirty="0" smtClean="0"/>
              <a:t>Takers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6649832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build="p"/>
    </p:bld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3132</Words>
  <Application>Microsoft Office PowerPoint</Application>
  <PresentationFormat>On-screen Show (4:3)</PresentationFormat>
  <Paragraphs>392</Paragraphs>
  <Slides>40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Kuratko10e_PPT</vt:lpstr>
      <vt:lpstr>Entrepreneurship:  Evolutionary Development—Revolutionary Impact</vt:lpstr>
      <vt:lpstr>Learning Objectives</vt:lpstr>
      <vt:lpstr>Entrepreneurs—Breakthrough Innovators</vt:lpstr>
      <vt:lpstr>Entrepreneurs versus  Small Business Owners: A Distinction</vt:lpstr>
      <vt:lpstr>Entrepreneurship: A Mind-Set</vt:lpstr>
      <vt:lpstr>The Evolution of Entrepreneurship</vt:lpstr>
      <vt:lpstr>A Summary Description  of Entrepreneurship</vt:lpstr>
      <vt:lpstr>An Integrated Definition</vt:lpstr>
      <vt:lpstr>Avoiding Folklore: The Myths of Entrepreneurship</vt:lpstr>
      <vt:lpstr>The Entrepreneurial Process</vt:lpstr>
      <vt:lpstr>1.1 Entrepreneurial Schools-of-Thought Approach </vt:lpstr>
      <vt:lpstr>Macro View: External Locus of Control</vt:lpstr>
      <vt:lpstr> 1.1 Financial Analysis Emphasis </vt:lpstr>
      <vt:lpstr>Micro View: Internal Locus of Control</vt:lpstr>
      <vt:lpstr>Micro View… (cont’d)</vt:lpstr>
      <vt:lpstr>Process Approaches to Entrepreneurship</vt:lpstr>
      <vt:lpstr> 1.2 An Integrative Model of Entrepreneurial Inputs and Outcomes </vt:lpstr>
      <vt:lpstr>Process Approaches… (cont’d)</vt:lpstr>
      <vt:lpstr> 1.3 Dynamic States Approach</vt:lpstr>
      <vt:lpstr>Process Approaches… (cont’d)</vt:lpstr>
      <vt:lpstr> 1.4 A Framework of Frameworks Approach</vt:lpstr>
      <vt:lpstr>The Entrepreneurial Revolution:  A Global Phenomenon</vt:lpstr>
      <vt:lpstr>Effects of Entrepreneurship</vt:lpstr>
      <vt:lpstr>Phases of Economic Development</vt:lpstr>
      <vt:lpstr>Lessons from the GEM Study</vt:lpstr>
      <vt:lpstr>Predominance of New Ventures  in the U.S. Economy</vt:lpstr>
      <vt:lpstr>Entrepreneurial Ventures in the United States</vt:lpstr>
      <vt:lpstr>The Impact of Gazelles</vt:lpstr>
      <vt:lpstr> 1.2 Mythology Associated with Gazelles </vt:lpstr>
      <vt:lpstr>Gazelles And Survival</vt:lpstr>
      <vt:lpstr>Legacy of Entrepreneurial Firms</vt:lpstr>
      <vt:lpstr>Entrepreneurial Firms’ Economic Impact</vt:lpstr>
      <vt:lpstr>21st Century Trends in Entrepreneurship Research</vt:lpstr>
      <vt:lpstr>21st Century Trends in Entrepreneurship Research</vt:lpstr>
      <vt:lpstr>21st Century Trends in Entrepreneurship Research (cont’d)</vt:lpstr>
      <vt:lpstr>The Entrepreneurial Process</vt:lpstr>
      <vt:lpstr>Key Entrepreneurship Concepts</vt:lpstr>
      <vt:lpstr>Key Concepts (cont’d)</vt:lpstr>
      <vt:lpstr>Key Concepts (cont’d)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15</cp:revision>
  <dcterms:created xsi:type="dcterms:W3CDTF">2015-09-27T23:14:53Z</dcterms:created>
  <dcterms:modified xsi:type="dcterms:W3CDTF">2015-10-02T12:47:10Z</dcterms:modified>
</cp:coreProperties>
</file>